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74" r:id="rId3"/>
  </p:sldMasterIdLst>
  <p:notesMasterIdLst>
    <p:notesMasterId r:id="rId38"/>
  </p:notesMasterIdLst>
  <p:handoutMasterIdLst>
    <p:handoutMasterId r:id="rId39"/>
  </p:handoutMasterIdLst>
  <p:sldIdLst>
    <p:sldId id="282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62" r:id="rId19"/>
    <p:sldId id="342" r:id="rId20"/>
    <p:sldId id="343" r:id="rId21"/>
    <p:sldId id="344" r:id="rId22"/>
    <p:sldId id="358" r:id="rId23"/>
    <p:sldId id="345" r:id="rId24"/>
    <p:sldId id="347" r:id="rId25"/>
    <p:sldId id="348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60" r:id="rId35"/>
    <p:sldId id="359" r:id="rId36"/>
    <p:sldId id="361" r:id="rId37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3727" autoAdjust="0"/>
  </p:normalViewPr>
  <p:slideViewPr>
    <p:cSldViewPr>
      <p:cViewPr varScale="1">
        <p:scale>
          <a:sx n="98" d="100"/>
          <a:sy n="98" d="100"/>
        </p:scale>
        <p:origin x="2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2"/>
    </p:cViewPr>
  </p:sorterViewPr>
  <p:notesViewPr>
    <p:cSldViewPr>
      <p:cViewPr varScale="1">
        <p:scale>
          <a:sx n="77" d="100"/>
          <a:sy n="77" d="100"/>
        </p:scale>
        <p:origin x="-211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4742"/>
          </a:xfrm>
          <a:prstGeom prst="rect">
            <a:avLst/>
          </a:prstGeom>
        </p:spPr>
        <p:txBody>
          <a:bodyPr vert="horz" lIns="90881" tIns="45441" rIns="90881" bIns="4544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997" y="0"/>
            <a:ext cx="2946084" cy="494742"/>
          </a:xfrm>
          <a:prstGeom prst="rect">
            <a:avLst/>
          </a:prstGeom>
        </p:spPr>
        <p:txBody>
          <a:bodyPr vert="horz" lIns="90881" tIns="45441" rIns="90881" bIns="4544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FE66246-0629-40D5-B2E5-3A3A98EABD4F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0881" tIns="45441" rIns="90881" bIns="4544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0881" tIns="45441" rIns="90881" bIns="4544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66808D-7324-4AD8-B50B-0AE1F5A99F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4761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4742"/>
          </a:xfrm>
          <a:prstGeom prst="rect">
            <a:avLst/>
          </a:prstGeom>
        </p:spPr>
        <p:txBody>
          <a:bodyPr vert="horz" lIns="90881" tIns="45441" rIns="90881" bIns="4544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997" y="0"/>
            <a:ext cx="2946084" cy="494742"/>
          </a:xfrm>
          <a:prstGeom prst="rect">
            <a:avLst/>
          </a:prstGeom>
        </p:spPr>
        <p:txBody>
          <a:bodyPr vert="horz" lIns="90881" tIns="45441" rIns="90881" bIns="4544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315BD19-B384-4373-BF8E-54697995F454}" type="datetimeFigureOut">
              <a:rPr lang="pl-PL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1" tIns="45441" rIns="90881" bIns="45441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130" y="4713563"/>
            <a:ext cx="5439415" cy="4468578"/>
          </a:xfrm>
          <a:prstGeom prst="rect">
            <a:avLst/>
          </a:prstGeom>
        </p:spPr>
        <p:txBody>
          <a:bodyPr vert="horz" lIns="90881" tIns="45441" rIns="90881" bIns="45441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0881" tIns="45441" rIns="90881" bIns="4544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0881" tIns="45441" rIns="90881" bIns="4544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E2A3E99-5B4D-45B8-92BE-15F190CCC1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6482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7428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5123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1240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4346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3622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4714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7815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209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7709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62921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5992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058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PlaceHolder 1"/>
          <p:cNvSpPr>
            <a:spLocks noGrp="1"/>
          </p:cNvSpPr>
          <p:nvPr>
            <p:ph type="body"/>
          </p:nvPr>
        </p:nvSpPr>
        <p:spPr>
          <a:xfrm>
            <a:off x="679295" y="4713559"/>
            <a:ext cx="5439064" cy="4468250"/>
          </a:xfrm>
          <a:prstGeom prst="rect">
            <a:avLst/>
          </a:prstGeom>
        </p:spPr>
        <p:txBody>
          <a:bodyPr lIns="90992" tIns="45496" rIns="90992" bIns="45496"/>
          <a:lstStyle/>
          <a:p>
            <a:endParaRPr lang="en-US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9" name="TextShape 2"/>
          <p:cNvSpPr txBox="1"/>
          <p:nvPr/>
        </p:nvSpPr>
        <p:spPr>
          <a:xfrm>
            <a:off x="3849824" y="9428563"/>
            <a:ext cx="2945663" cy="496032"/>
          </a:xfrm>
          <a:prstGeom prst="rect">
            <a:avLst/>
          </a:prstGeom>
          <a:noFill/>
          <a:ln>
            <a:noFill/>
          </a:ln>
        </p:spPr>
        <p:txBody>
          <a:bodyPr lIns="90992" tIns="45496" rIns="90992" bIns="45496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fld id="{4B17DFFF-58F6-4E84-9AC8-C9A2E78A8779}" type="slidenum">
              <a:rPr lang="en-US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pPr algn="r" fontAlgn="auto">
                <a:spcBef>
                  <a:spcPts val="0"/>
                </a:spcBef>
                <a:spcAft>
                  <a:spcPts val="0"/>
                </a:spcAft>
              </a:pPr>
              <a:t>20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10004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63192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51797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8248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27415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76065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20608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07535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21300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2605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35367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28353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07133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PlaceHolder 1"/>
          <p:cNvSpPr>
            <a:spLocks noGrp="1"/>
          </p:cNvSpPr>
          <p:nvPr>
            <p:ph type="body"/>
          </p:nvPr>
        </p:nvSpPr>
        <p:spPr>
          <a:xfrm>
            <a:off x="679295" y="4713559"/>
            <a:ext cx="5439064" cy="4468250"/>
          </a:xfrm>
          <a:prstGeom prst="rect">
            <a:avLst/>
          </a:prstGeom>
        </p:spPr>
        <p:txBody>
          <a:bodyPr lIns="90992" tIns="45496" rIns="90992" bIns="45496"/>
          <a:lstStyle/>
          <a:p>
            <a:endParaRPr lang="en-US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7" name="TextShape 2"/>
          <p:cNvSpPr txBox="1"/>
          <p:nvPr/>
        </p:nvSpPr>
        <p:spPr>
          <a:xfrm>
            <a:off x="3849824" y="9428563"/>
            <a:ext cx="2945663" cy="496032"/>
          </a:xfrm>
          <a:prstGeom prst="rect">
            <a:avLst/>
          </a:prstGeom>
          <a:noFill/>
          <a:ln>
            <a:noFill/>
          </a:ln>
        </p:spPr>
        <p:txBody>
          <a:bodyPr lIns="90992" tIns="45496" rIns="90992" bIns="45496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fld id="{A91AD752-035B-4EE2-AB7B-83FAF5BE1AED}" type="slidenum">
              <a:rPr lang="en-US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pPr algn="r" fontAlgn="auto">
                <a:spcBef>
                  <a:spcPts val="0"/>
                </a:spcBef>
                <a:spcAft>
                  <a:spcPts val="0"/>
                </a:spcAft>
              </a:pPr>
              <a:t>32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48388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33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90354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34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4095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7948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3534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7043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0213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6722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2A3E99-5B4D-45B8-92BE-15F190CCC1AE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485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7663D-6783-4A46-ABC0-651BDD45CADF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D0CE6-CC63-4238-81B6-81F1A6E727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7" name="Obraz 25" descr="prezentacja01-12.pct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ole tekstowe 8"/>
          <p:cNvSpPr txBox="1">
            <a:spLocks noChangeArrowheads="1"/>
          </p:cNvSpPr>
          <p:nvPr userDrawn="1"/>
        </p:nvSpPr>
        <p:spPr bwMode="auto">
          <a:xfrm>
            <a:off x="1331640" y="944170"/>
            <a:ext cx="4248150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800" b="1" dirty="0" smtClean="0"/>
              <a:t>DEPARTAMENT</a:t>
            </a:r>
            <a:r>
              <a:rPr lang="pl-PL" sz="800" b="1" baseline="0" dirty="0" smtClean="0"/>
              <a:t> PROGRAMÓW ROZWOJU OBSZARÓW WIEJSKICH</a:t>
            </a:r>
            <a:endParaRPr lang="pl-PL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03A22-EA5F-4F4C-A866-AFF02049E715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9917E-70A6-4A46-A302-8A74BC0022A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B547D-3794-439C-B9ED-A7DF36A10FEE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061E-AD26-41C2-8D57-859F469C942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0360-AED6-45C6-BD00-611F086CD20C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D4ABE-E0FE-464B-94DE-E6CED696F1C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483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8124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6864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7428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2546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0923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271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BD2B3-7487-4018-980E-58604FA2DE53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78BAC-2476-4DFD-ACF6-B5024046CF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1493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6388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9095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5535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9" name="Obraz 3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0" name="Obraz 3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1006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156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5606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35865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04700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667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7663D-6783-4A46-ABC0-651BDD45CADF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D0CE6-CC63-4238-81B6-81F1A6E727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7" name="Obraz 25" descr="prezentacja01-12.pct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ole tekstowe 8"/>
          <p:cNvSpPr txBox="1">
            <a:spLocks noChangeArrowheads="1"/>
          </p:cNvSpPr>
          <p:nvPr userDrawn="1"/>
        </p:nvSpPr>
        <p:spPr bwMode="auto">
          <a:xfrm>
            <a:off x="1331640" y="944170"/>
            <a:ext cx="4248150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800" b="1" dirty="0" smtClean="0"/>
              <a:t>DEPARTAMENT</a:t>
            </a:r>
            <a:r>
              <a:rPr lang="pl-PL" sz="800" b="1" baseline="0" dirty="0" smtClean="0"/>
              <a:t> PROGRAMÓW ROZWOJU OBSZARÓW WIEJSKICH</a:t>
            </a:r>
            <a:endParaRPr lang="pl-PL" sz="800" b="1" dirty="0"/>
          </a:p>
        </p:txBody>
      </p:sp>
    </p:spTree>
    <p:extLst>
      <p:ext uri="{BB962C8B-B14F-4D97-AF65-F5344CB8AC3E}">
        <p14:creationId xmlns:p14="http://schemas.microsoft.com/office/powerpoint/2010/main" val="420955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52589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66385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8152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65089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78271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94243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9" name="Obraz 3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0" name="Obraz 3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11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21062-5CEF-4981-93F0-3878DEDC9682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71112-1892-4D61-8766-44F7EEE0AA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6E13-67AC-47D0-8309-AE4A1B154C53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0779D-B7D0-469B-916F-DEAB01827F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041CF-EEE3-4DC8-9409-033C90DAEFFF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5541F-9BD0-4875-BC71-2D74893134B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D6A77-A39A-4E1E-850B-E061E800EA72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A5BF2-6F97-40F0-9243-7B77A51045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73AC9-C354-4AB7-BA5A-0B57B33EA04E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45AAA-DCB6-4B08-88C5-08395EC14C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DC2AF-CA16-43F7-93FF-09C6FF998113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F390-A6A9-4456-ABF0-0CBB8D88077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0F71AE-B7D5-4D70-A3E7-A1A9255E31DD}" type="datetime1">
              <a:rPr lang="pl-PL" smtClean="0"/>
              <a:pPr>
                <a:defRPr/>
              </a:pPr>
              <a:t>2020-08-20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CAF560-3166-492B-9731-7E127D2BE0C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styl</a:t>
            </a:r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6/19/19</a:t>
            </a:r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fld id="{892E8E73-37C1-4D65-9F6F-494BE6CFC2D8}" type="slidenum">
              <a:rPr lang="en-US" sz="1200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4" name="Obraz 25"/>
          <p:cNvPicPr/>
          <p:nvPr/>
        </p:nvPicPr>
        <p:blipFill>
          <a:blip r:embed="rId14"/>
          <a:stretch/>
        </p:blipFill>
        <p:spPr>
          <a:xfrm>
            <a:off x="0" y="0"/>
            <a:ext cx="9143640" cy="6840000"/>
          </a:xfrm>
          <a:prstGeom prst="rect">
            <a:avLst/>
          </a:prstGeom>
          <a:ln w="9360">
            <a:noFill/>
          </a:ln>
        </p:spPr>
      </p:pic>
      <p:sp>
        <p:nvSpPr>
          <p:cNvPr id="5" name="CustomShape 5"/>
          <p:cNvSpPr/>
          <p:nvPr/>
        </p:nvSpPr>
        <p:spPr>
          <a:xfrm>
            <a:off x="1331640" y="944280"/>
            <a:ext cx="4247640" cy="21204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8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DEPARTAMENT PROGRAMÓW ROZWOJU OBSZARÓW WIEJSKICH</a:t>
            </a:r>
            <a:endParaRPr lang="en-US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105472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styl</a:t>
            </a:r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6/19/19</a:t>
            </a:r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fld id="{892E8E73-37C1-4D65-9F6F-494BE6CFC2D8}" type="slidenum">
              <a:rPr lang="en-US" sz="1200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4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4" name="Obraz 25"/>
          <p:cNvPicPr/>
          <p:nvPr/>
        </p:nvPicPr>
        <p:blipFill>
          <a:blip r:embed="rId14"/>
          <a:stretch/>
        </p:blipFill>
        <p:spPr>
          <a:xfrm>
            <a:off x="0" y="0"/>
            <a:ext cx="9143640" cy="6840000"/>
          </a:xfrm>
          <a:prstGeom prst="rect">
            <a:avLst/>
          </a:prstGeom>
          <a:ln w="9360">
            <a:noFill/>
          </a:ln>
        </p:spPr>
      </p:pic>
      <p:sp>
        <p:nvSpPr>
          <p:cNvPr id="5" name="CustomShape 5"/>
          <p:cNvSpPr/>
          <p:nvPr/>
        </p:nvSpPr>
        <p:spPr>
          <a:xfrm>
            <a:off x="1331640" y="944280"/>
            <a:ext cx="4247640" cy="21204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8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DEPARTAMENT PROGRAMÓW ROZWOJU OBSZARÓW WIEJSKICH</a:t>
            </a:r>
            <a:endParaRPr lang="en-US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366005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58608" cy="1154559"/>
          </a:xfrm>
        </p:spPr>
        <p:txBody>
          <a:bodyPr/>
          <a:lstStyle/>
          <a:p>
            <a:pPr eaLnBrk="1" hangingPunct="1"/>
            <a:r>
              <a:rPr lang="pl-PL" dirty="0" smtClean="0"/>
              <a:t> </a:t>
            </a:r>
          </a:p>
        </p:txBody>
      </p:sp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1619672" y="3463063"/>
            <a:ext cx="6624736" cy="3313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ea typeface="MS Gothic" pitchFamily="49" charset="-128"/>
              </a:rPr>
              <a:t>w ramach poddziałania „Wsparcie inwestycji związanych                  z tworzeniem, ulepszaniem lub rozbudową wszystkich rodzajów małej infrastruktury, w tym inwestycji w energię odnawialną i w oszczędzanie energii” objętego Programem Rozwoju Obszarów Wiejskich na lata 2014-2020</a:t>
            </a:r>
            <a:endParaRPr lang="pl-PL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000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400" dirty="0" smtClean="0">
                <a:solidFill>
                  <a:srgbClr val="000000"/>
                </a:solidFill>
              </a:rPr>
              <a:t>Opole, sierpień 2020 r.</a:t>
            </a:r>
          </a:p>
          <a:p>
            <a:pPr algn="ctr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400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4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8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„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Europejski Fundusz Rolny na rzecz Rozwoju Obszarów Wiejskich: Europa inwestująca w obszary wiejskie” /  Instytucja Zarządzająca PROW 2014-2020 – Minister Rolnictwa i Rozwoju Wsi. Operacja współfinansowana ze środków Unii Europejskiej w ramach Pomocy Technicznej PROW 2014-2020. Materiał opracowany przez Urząd Marszałkowski Województwa Opolskiego.</a:t>
            </a:r>
            <a:endParaRPr lang="pl-PL" sz="800" dirty="0">
              <a:solidFill>
                <a:srgbClr val="000000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1763688" y="1545114"/>
            <a:ext cx="6624736" cy="1487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 smtClean="0">
                <a:ea typeface="MS Gothic" pitchFamily="49" charset="-128"/>
              </a:rPr>
              <a:t>Warunki i zasady udzielania pomocy na operacje typu</a:t>
            </a:r>
            <a:endParaRPr lang="pl-PL" sz="2800" b="1" dirty="0" smtClean="0">
              <a:solidFill>
                <a:srgbClr val="002060"/>
              </a:solidFill>
              <a:ea typeface="MS Gothic" pitchFamily="49" charset="-128"/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800" b="1" dirty="0" smtClean="0">
                <a:solidFill>
                  <a:srgbClr val="002060"/>
                </a:solidFill>
                <a:ea typeface="MS Gothic" pitchFamily="49" charset="-128"/>
              </a:rPr>
              <a:t>„Budowa lub modernizacja dróg lokalnych” 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2" y="4204018"/>
            <a:ext cx="972000" cy="195165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Pomoc jest przyznawana w formie refundacji następujących kosztów kwalifikowalnych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+mj-lt"/>
              <a:buAutoNum type="arabicPeriod" startAt="7"/>
            </a:pPr>
            <a:endParaRPr lang="pl-PL" dirty="0" smtClean="0"/>
          </a:p>
          <a:p>
            <a:pPr marL="457200" indent="-457200" algn="just" eaLnBrk="1" hangingPunct="1">
              <a:buFont typeface="+mj-lt"/>
              <a:buAutoNum type="arabicPeriod" startAt="7"/>
            </a:pPr>
            <a:endParaRPr lang="pl-PL" dirty="0" smtClean="0"/>
          </a:p>
          <a:p>
            <a:pPr marL="457200" indent="-457200" algn="just">
              <a:buFont typeface="+mj-lt"/>
              <a:buAutoNum type="arabicPeriod" startAt="3"/>
            </a:pPr>
            <a:r>
              <a:rPr lang="pl-PL" sz="2000" dirty="0"/>
              <a:t>Budowy kanałów technologicznych w ciągu budowanej lub przebudowywanej drogi związanych z potrzebami zarządzania tą drogą lub potrzebami ruchu drogowego,</a:t>
            </a:r>
          </a:p>
          <a:p>
            <a:pPr marL="457200" indent="-457200" algn="just" eaLnBrk="1" hangingPunct="1">
              <a:buFont typeface="+mj-lt"/>
              <a:buAutoNum type="arabicPeriod" startAt="3"/>
            </a:pPr>
            <a:endParaRPr lang="pl-PL" sz="2000" dirty="0"/>
          </a:p>
          <a:p>
            <a:pPr marL="457200" indent="-457200" algn="just" eaLnBrk="1" hangingPunct="1">
              <a:buFont typeface="+mj-lt"/>
              <a:buAutoNum type="arabicPeriod" startAt="4"/>
            </a:pPr>
            <a:r>
              <a:rPr lang="pl-PL" sz="2000" dirty="0"/>
              <a:t>Zakup sprzętu, materiałów i usług służących realizacji operacji</a:t>
            </a:r>
            <a:r>
              <a:rPr lang="pl-PL" sz="2000" dirty="0" smtClean="0"/>
              <a:t>,</a:t>
            </a:r>
          </a:p>
          <a:p>
            <a:pPr marL="457200" indent="-457200" algn="just" eaLnBrk="1" hangingPunct="1">
              <a:buFont typeface="+mj-lt"/>
              <a:buAutoNum type="arabicPeriod" startAt="4"/>
            </a:pPr>
            <a:endParaRPr lang="pl-PL" sz="2000" dirty="0"/>
          </a:p>
          <a:p>
            <a:pPr marL="457200" indent="-457200" algn="just" eaLnBrk="1" hangingPunct="1">
              <a:buFont typeface="+mj-lt"/>
              <a:buAutoNum type="arabicPeriod" startAt="4"/>
            </a:pPr>
            <a:r>
              <a:rPr lang="pl-PL" sz="2000" dirty="0"/>
              <a:t>Podatku od towarów i usług </a:t>
            </a:r>
            <a:r>
              <a:rPr lang="pl-PL" sz="2000" dirty="0" smtClean="0"/>
              <a:t>(VAT) jeżeli nie można go odzyskać na mocy prawodawstwa krajowego</a:t>
            </a:r>
          </a:p>
          <a:p>
            <a:pPr marL="457200" indent="-457200" algn="just" eaLnBrk="1" hangingPunct="1">
              <a:buFont typeface="+mj-lt"/>
              <a:buAutoNum type="arabicPeriod" startAt="4"/>
            </a:pPr>
            <a:endParaRPr lang="pl-PL" sz="2000" dirty="0"/>
          </a:p>
          <a:p>
            <a:pPr algn="ctr" eaLnBrk="1" hangingPunct="1"/>
            <a:r>
              <a:rPr lang="pl-PL" sz="2000" dirty="0" smtClean="0">
                <a:solidFill>
                  <a:srgbClr val="C00000"/>
                </a:solidFill>
              </a:rPr>
              <a:t>Które są uzasadnione zakresem operacji, niezbędne do osiągnięcia jej celu oraz racjonalne.</a:t>
            </a:r>
            <a:endParaRPr lang="pl-PL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48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Koszty kwalifikowalne podlegają refundacji        w pełnej wysokości, jeżeli zostały: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043608" y="1946891"/>
            <a:ext cx="777686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+mj-lt"/>
              <a:buAutoNum type="arabicPeriod" startAt="7"/>
            </a:pPr>
            <a:endParaRPr lang="pl-PL" sz="1900" dirty="0" smtClean="0"/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</a:pPr>
            <a:r>
              <a:rPr lang="pl-PL" sz="1850" dirty="0" smtClean="0"/>
              <a:t>Poniesione:</a:t>
            </a:r>
            <a:endParaRPr lang="pl-PL" sz="1850" dirty="0"/>
          </a:p>
          <a:p>
            <a:pPr marL="804863" indent="-357188" algn="just" eaLnBrk="1" hangingPunct="1">
              <a:buFont typeface="+mj-lt"/>
              <a:buAutoNum type="arabicPeriod"/>
            </a:pPr>
            <a:r>
              <a:rPr lang="pl-PL" sz="1850" dirty="0" smtClean="0"/>
              <a:t>Od dnia, w </a:t>
            </a:r>
            <a:r>
              <a:rPr lang="pl-PL" sz="1850" u="sng" dirty="0" smtClean="0"/>
              <a:t>którym został złożony wniosek o przyznanie pomocy</a:t>
            </a:r>
            <a:r>
              <a:rPr lang="pl-PL" sz="1850" dirty="0" smtClean="0"/>
              <a:t>, a w przypadku kosztów ogólnych – od dnia 1 stycznia 2014 r.,</a:t>
            </a:r>
          </a:p>
          <a:p>
            <a:pPr marL="804863" indent="-357188" algn="just" eaLnBrk="1" hangingPunct="1">
              <a:buFont typeface="+mj-lt"/>
              <a:buAutoNum type="arabicPeriod"/>
            </a:pPr>
            <a:r>
              <a:rPr lang="en-US" sz="185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Zgodnie</a:t>
            </a:r>
            <a:r>
              <a:rPr lang="en-US" sz="185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85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 </a:t>
            </a:r>
            <a:r>
              <a:rPr lang="en-US" sz="185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przepisami</a:t>
            </a:r>
            <a:r>
              <a:rPr lang="pl-PL" sz="185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</a:p>
          <a:p>
            <a:pPr marL="984250" indent="-625475" algn="just">
              <a:lnSpc>
                <a:spcPct val="100000"/>
              </a:lnSpc>
              <a:buClr>
                <a:srgbClr val="000000"/>
              </a:buClr>
            </a:pPr>
            <a:r>
              <a:rPr lang="pl-PL" sz="185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</a:t>
            </a:r>
            <a:r>
              <a:rPr lang="pl-PL" sz="185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lang="en-US" sz="185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</a:t>
            </a:r>
            <a:r>
              <a:rPr lang="en-US" sz="185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zamówieniach</a:t>
            </a:r>
            <a:r>
              <a:rPr lang="en-US" sz="185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85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publicznych</a:t>
            </a:r>
            <a:r>
              <a:rPr lang="pl-PL" sz="185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w przypadku gdy te         </a:t>
            </a:r>
            <a:r>
              <a:rPr lang="pl-PL" sz="185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przepisy </a:t>
            </a:r>
            <a:r>
              <a:rPr lang="pl-PL" sz="185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mają zastosowanie,</a:t>
            </a:r>
          </a:p>
          <a:p>
            <a:pPr marL="447675" algn="just" eaLnBrk="1" hangingPunct="1"/>
            <a:r>
              <a:rPr lang="pl-PL" sz="1850" dirty="0" smtClean="0"/>
              <a:t>3. W formie rozliczenia bezgotówkowego.</a:t>
            </a:r>
          </a:p>
          <a:p>
            <a:pPr marL="447675" algn="just" eaLnBrk="1" hangingPunct="1"/>
            <a:endParaRPr lang="pl-PL" sz="1850" dirty="0" smtClean="0"/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</a:pPr>
            <a:r>
              <a:rPr lang="pl-PL" sz="1850" dirty="0" smtClean="0"/>
              <a:t>Uwzględnione w oddzielnym systemie rachunkowości albo gdy do ich identyfikacji wykorzystano odpowiedni kod rachunkowy.</a:t>
            </a:r>
            <a:endParaRPr lang="pl-PL" sz="1850" dirty="0"/>
          </a:p>
          <a:p>
            <a:pPr algn="just" eaLnBrk="1" hangingPunct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7736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Refundacja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648072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+mj-lt"/>
              <a:buAutoNum type="arabicPeriod" startAt="7"/>
            </a:pPr>
            <a:endParaRPr lang="pl-PL" dirty="0" smtClean="0"/>
          </a:p>
          <a:p>
            <a:pPr algn="just">
              <a:lnSpc>
                <a:spcPct val="100000"/>
              </a:lnSpc>
            </a:pPr>
            <a:r>
              <a:rPr lang="pl-PL" sz="2000" dirty="0" smtClean="0"/>
              <a:t>Pomoc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jest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przyznawana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C00000"/>
              </a:buClr>
              <a:buFont typeface="Wingdings" charset="2"/>
              <a:buChar char=""/>
            </a:pPr>
            <a:r>
              <a:rPr lang="en-US" sz="2000" u="sng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u="sng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wysokości</a:t>
            </a:r>
            <a:r>
              <a:rPr lang="en-US" sz="2000" u="sng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u="sng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 </a:t>
            </a:r>
            <a:r>
              <a:rPr lang="en-US" sz="2000" u="sng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63,63%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kosztów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kwalifikowalnych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wysokości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limitu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który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okresie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realizacji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PROW 2014-2020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wynosi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u="sng" spc="-1" dirty="0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r>
            <a:r>
              <a:rPr lang="en-US" sz="2000" u="sng" spc="-1" dirty="0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u="sng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000 000 </a:t>
            </a:r>
            <a:r>
              <a:rPr lang="en-US" sz="2000" u="sng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zł</a:t>
            </a:r>
            <a:r>
              <a:rPr lang="en-US" sz="2000" u="sng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beneficjenta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7009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+mj-lt"/>
              <a:buAutoNum type="arabicPeriod" startAt="7"/>
            </a:pPr>
            <a:endParaRPr lang="pl-PL" dirty="0" smtClean="0"/>
          </a:p>
          <a:p>
            <a:pPr algn="ctr" eaLnBrk="1" hangingPunct="1"/>
            <a:endParaRPr lang="pl-PL" dirty="0" smtClean="0"/>
          </a:p>
          <a:p>
            <a:pPr algn="ctr" eaLnBrk="1" hangingPunct="1"/>
            <a:endParaRPr lang="pl-PL" dirty="0"/>
          </a:p>
          <a:p>
            <a:pPr algn="ctr" eaLnBrk="1" hangingPunct="1"/>
            <a:endParaRPr lang="pl-PL" dirty="0" smtClean="0"/>
          </a:p>
          <a:p>
            <a:pPr eaLnBrk="1" hangingPunct="1"/>
            <a:endParaRPr lang="pl-PL" dirty="0"/>
          </a:p>
          <a:p>
            <a:pPr eaLnBrk="1" hangingPunct="1"/>
            <a:r>
              <a:rPr lang="pl-PL" dirty="0" smtClean="0"/>
              <a:t> </a:t>
            </a:r>
            <a:r>
              <a:rPr lang="pl-PL" sz="2800" dirty="0" smtClean="0"/>
              <a:t>NABÓR I WERYFIKACJA WNIOSKÓW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703242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Tryb naboru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57252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9863" indent="-1439863">
              <a:lnSpc>
                <a:spcPct val="80000"/>
              </a:lnSpc>
            </a:pPr>
            <a:r>
              <a:rPr lang="pl-PL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</a:t>
            </a:r>
            <a:r>
              <a:rPr lang="en-US" sz="20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Zarząd</a:t>
            </a:r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Województwa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podaje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do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publicznej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wiadomości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</a:t>
            </a:r>
            <a:r>
              <a:rPr lang="en-US" sz="20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ogłoszenie</a:t>
            </a:r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</a:t>
            </a:r>
            <a:r>
              <a:rPr lang="en-US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naborze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wniosków</a:t>
            </a:r>
            <a:r>
              <a:rPr lang="pl-PL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zawierające:</a:t>
            </a:r>
          </a:p>
          <a:p>
            <a:pPr marL="1439863" indent="-1439863">
              <a:lnSpc>
                <a:spcPct val="80000"/>
              </a:lnSpc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260" indent="-342900" algn="just">
              <a:lnSpc>
                <a:spcPct val="100000"/>
              </a:lnSpc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Dzień rozpoczęcia i zakończenia terminu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składania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wniosków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 16 listopada do 7 grudnia 2020 r.</a:t>
            </a: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 smtClean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260" indent="-342900" algn="just">
              <a:lnSpc>
                <a:spcPct val="100000"/>
              </a:lnSpc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Miejsce składania wniosków o przyznanie pomocy: </a:t>
            </a:r>
            <a:r>
              <a:rPr lang="pl-PL" sz="2000" dirty="0">
                <a:solidFill>
                  <a:srgbClr val="FF0000"/>
                </a:solidFill>
              </a:rPr>
              <a:t>Departament Programów Rozwoju </a:t>
            </a:r>
            <a:r>
              <a:rPr lang="pl-PL" sz="2000" dirty="0" smtClean="0">
                <a:solidFill>
                  <a:srgbClr val="FF0000"/>
                </a:solidFill>
              </a:rPr>
              <a:t>Obszarów </a:t>
            </a:r>
            <a:r>
              <a:rPr lang="pl-PL" sz="2000" dirty="0">
                <a:solidFill>
                  <a:srgbClr val="FF0000"/>
                </a:solidFill>
              </a:rPr>
              <a:t>Wiejskich UMWO - Opole, ul. Hallera 9 (segment </a:t>
            </a:r>
            <a:r>
              <a:rPr lang="pl-PL" sz="2000" dirty="0" smtClean="0">
                <a:solidFill>
                  <a:srgbClr val="FF0000"/>
                </a:solidFill>
              </a:rPr>
              <a:t>C) </a:t>
            </a:r>
            <a:r>
              <a:rPr lang="pl-PL" sz="2000" dirty="0">
                <a:solidFill>
                  <a:srgbClr val="FF0000"/>
                </a:solidFill>
              </a:rPr>
              <a:t>w godzinach od 7:30 do </a:t>
            </a:r>
            <a:r>
              <a:rPr lang="pl-PL" sz="2000" dirty="0" smtClean="0">
                <a:solidFill>
                  <a:srgbClr val="FF0000"/>
                </a:solidFill>
              </a:rPr>
              <a:t>15:30. </a:t>
            </a:r>
          </a:p>
          <a:p>
            <a:pPr marL="360363" algn="just">
              <a:lnSpc>
                <a:spcPct val="100000"/>
              </a:lnSpc>
              <a:buClr>
                <a:srgbClr val="000000"/>
              </a:buClr>
            </a:pPr>
            <a:r>
              <a:rPr lang="pl-PL" sz="2000" dirty="0" smtClean="0"/>
              <a:t>Dopuszcza się złożenie wniosku przez </a:t>
            </a:r>
            <a:r>
              <a:rPr lang="pl-PL" sz="2000" dirty="0" smtClean="0">
                <a:solidFill>
                  <a:srgbClr val="FF0000"/>
                </a:solidFill>
              </a:rPr>
              <a:t>nadanie przesyłki</a:t>
            </a:r>
            <a:r>
              <a:rPr lang="pl-PL" sz="2000" dirty="0" smtClean="0"/>
              <a:t> rejestrowanej </a:t>
            </a:r>
            <a:r>
              <a:rPr lang="en-US" sz="2000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placówce</a:t>
            </a:r>
            <a:r>
              <a:rPr lang="en-US" sz="2000" spc="-1" dirty="0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pocztowej</a:t>
            </a:r>
            <a:r>
              <a:rPr lang="en-US" sz="2000" spc="-1" dirty="0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uFill>
                  <a:solidFill>
                    <a:srgbClr val="FFFFFF"/>
                  </a:solidFill>
                </a:uFill>
                <a:latin typeface="Arial"/>
              </a:rPr>
              <a:t>operatora</a:t>
            </a:r>
            <a:r>
              <a:rPr lang="en-US" sz="2000" spc="-1" dirty="0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uFill>
                  <a:solidFill>
                    <a:srgbClr val="FFFFFF"/>
                  </a:solidFill>
                </a:uFill>
                <a:latin typeface="Arial"/>
              </a:rPr>
              <a:t>wyznaczonego</a:t>
            </a:r>
            <a:r>
              <a:rPr lang="pl-PL" sz="2000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endParaRPr lang="pl-PL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260" indent="-342900" algn="just"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Wysokość środków w ramach limitu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środków dostępnych dla 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województwa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pl-PL" sz="2000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ok. 18 000 000,00 </a:t>
            </a:r>
            <a:r>
              <a:rPr lang="pl-PL" sz="2000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zł.</a:t>
            </a:r>
            <a:endParaRPr lang="pl-PL" sz="2000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260" indent="-342900" algn="just">
              <a:lnSpc>
                <a:spcPct val="100000"/>
              </a:lnSpc>
              <a:buClr>
                <a:srgbClr val="000000"/>
              </a:buClr>
              <a:buFont typeface="Wingdings" panose="05000000000000000000" pitchFamily="2" charset="2"/>
              <a:buChar char="§"/>
            </a:pPr>
            <a:endParaRPr lang="pl-PL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pl-PL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7223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Tryb naboru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331640" y="1700808"/>
            <a:ext cx="734481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endParaRPr lang="pl-PL" dirty="0" smtClean="0"/>
          </a:p>
          <a:p>
            <a:pPr marL="343260" indent="-342900" algn="just">
              <a:lnSpc>
                <a:spcPct val="100000"/>
              </a:lnSpc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terminowości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złożenia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decyduje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data </a:t>
            </a:r>
            <a:r>
              <a:rPr lang="en-US" sz="2000" b="1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jego</a:t>
            </a:r>
            <a:r>
              <a:rPr lang="en-US" sz="2000" b="1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złożenia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miejscu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określonym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ogłoszeniu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naborze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przypadku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złożenia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przesyłką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rejestrowaną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nadaną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placówce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pocztowej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operatora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wyznaczonego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dzień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złożenia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uznaje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 err="1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dzień</a:t>
            </a:r>
            <a:r>
              <a:rPr lang="en-US" sz="2000" b="1" spc="-1" dirty="0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r>
              <a:rPr lang="pl-PL" sz="2000" b="1" spc="-1" dirty="0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b="1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którym</a:t>
            </a:r>
            <a:r>
              <a:rPr lang="en-US" sz="2000" b="1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b="1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nadano</a:t>
            </a:r>
            <a:r>
              <a:rPr lang="en-US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tę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przesyłkę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pl-PL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000" dirty="0" smtClean="0"/>
              <a:t>Złożenie </a:t>
            </a:r>
            <a:r>
              <a:rPr lang="pl-PL" sz="2000" dirty="0"/>
              <a:t>wniosku o przyznanie pomocy potwierdza się </a:t>
            </a:r>
            <a:r>
              <a:rPr lang="pl-PL" sz="2000" dirty="0" smtClean="0"/>
              <a:t>                     w formie pisemnej.</a:t>
            </a:r>
          </a:p>
          <a:p>
            <a:pPr marL="622300" indent="-261938" algn="just"/>
            <a:r>
              <a:rPr lang="pl-PL" sz="2000" dirty="0" smtClean="0"/>
              <a:t> </a:t>
            </a:r>
            <a:br>
              <a:rPr lang="pl-PL" sz="2000" dirty="0" smtClean="0"/>
            </a:br>
            <a:r>
              <a:rPr lang="pl-PL" sz="2000" dirty="0" smtClean="0"/>
              <a:t>Potwierdzenie </a:t>
            </a:r>
            <a:r>
              <a:rPr lang="pl-PL" sz="2000" dirty="0"/>
              <a:t>zawiera :</a:t>
            </a:r>
          </a:p>
          <a:p>
            <a:pPr marL="622300" indent="-261938" algn="just" eaLnBrk="1" hangingPunct="1">
              <a:buFont typeface="Courier New" panose="02070309020205020404" pitchFamily="49" charset="0"/>
              <a:buChar char="o"/>
            </a:pPr>
            <a:r>
              <a:rPr lang="pl-PL" sz="2000" dirty="0" smtClean="0"/>
              <a:t>datę złożenia wniosku,</a:t>
            </a:r>
          </a:p>
          <a:p>
            <a:pPr marL="622300" indent="-261938" algn="just" eaLnBrk="1" hangingPunct="1">
              <a:buFont typeface="Courier New" panose="02070309020205020404" pitchFamily="49" charset="0"/>
              <a:buChar char="o"/>
            </a:pPr>
            <a:r>
              <a:rPr lang="pl-PL" sz="2000" dirty="0" smtClean="0"/>
              <a:t>pieczęć </a:t>
            </a:r>
            <a:r>
              <a:rPr lang="pl-PL" sz="2000" dirty="0"/>
              <a:t>urzędu marszałkowskiego,</a:t>
            </a:r>
          </a:p>
          <a:p>
            <a:pPr marL="622300" indent="-261938" algn="just" eaLnBrk="1" hangingPunct="1">
              <a:buFont typeface="Courier New" panose="02070309020205020404" pitchFamily="49" charset="0"/>
              <a:buChar char="o"/>
            </a:pPr>
            <a:r>
              <a:rPr lang="pl-PL" sz="2000" dirty="0" smtClean="0"/>
              <a:t>podpis osoby przyjmującej wniosek.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303364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400" b="1" kern="0" dirty="0" smtClean="0">
                <a:solidFill>
                  <a:prstClr val="black"/>
                </a:solidFill>
                <a:ea typeface="Lucida Sans Unicode" pitchFamily="34" charset="0"/>
              </a:rPr>
              <a:t>Tryb naboru</a:t>
            </a:r>
            <a:endParaRPr lang="pl-PL" sz="2400" b="1" kern="0" dirty="0">
              <a:solidFill>
                <a:prstClr val="black"/>
              </a:solidFill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331640" y="1700808"/>
            <a:ext cx="734481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dirty="0" smtClean="0">
              <a:solidFill>
                <a:prstClr val="black"/>
              </a:solidFill>
            </a:endParaRPr>
          </a:p>
          <a:p>
            <a:pPr marL="343080" indent="-342720" algn="just">
              <a:buClr>
                <a:srgbClr val="000000"/>
              </a:buClr>
              <a:buFont typeface="Wingdings" charset="2"/>
              <a:buChar char=""/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lang="pl-PL" sz="2000" b="1" dirty="0" smtClean="0">
                <a:solidFill>
                  <a:srgbClr val="C00000"/>
                </a:solidFill>
              </a:rPr>
              <a:t>Ważne:</a:t>
            </a:r>
            <a:r>
              <a:rPr lang="pl-PL" sz="2000" b="1" dirty="0" smtClean="0">
                <a:solidFill>
                  <a:prstClr val="black"/>
                </a:solidFill>
              </a:rPr>
              <a:t> </a:t>
            </a:r>
          </a:p>
          <a:p>
            <a:pPr marL="360363" indent="-360363" algn="just">
              <a:buFont typeface="Wingdings" panose="05000000000000000000" pitchFamily="2" charset="2"/>
              <a:buChar char="§"/>
            </a:pPr>
            <a:r>
              <a:rPr lang="pl-PL" sz="2000" dirty="0" smtClean="0">
                <a:solidFill>
                  <a:prstClr val="black"/>
                </a:solidFill>
              </a:rPr>
              <a:t>W ramach jednego naboru wniosków o przyznanie pomocy dany podmiot może złożyć </a:t>
            </a:r>
            <a:r>
              <a:rPr lang="pl-PL" sz="2000" u="sng" dirty="0" smtClean="0">
                <a:solidFill>
                  <a:srgbClr val="C00000"/>
                </a:solidFill>
              </a:rPr>
              <a:t>tylko jeden wniosek                       o przyznanie pomocy.</a:t>
            </a:r>
          </a:p>
          <a:p>
            <a:pPr marL="447675" algn="just"/>
            <a:endParaRPr lang="pl-PL" sz="2000" u="sng" dirty="0" smtClean="0">
              <a:solidFill>
                <a:srgbClr val="C0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000" dirty="0" smtClean="0">
                <a:solidFill>
                  <a:prstClr val="black"/>
                </a:solidFill>
              </a:rPr>
              <a:t>W przypadku gdy dany podmiot złoży w ramach jednego naboru </a:t>
            </a:r>
            <a:r>
              <a:rPr lang="pl-PL" sz="2000" dirty="0" smtClean="0">
                <a:solidFill>
                  <a:srgbClr val="C00000"/>
                </a:solidFill>
              </a:rPr>
              <a:t>więcej niż jeden wniosek </a:t>
            </a:r>
            <a:r>
              <a:rPr lang="pl-PL" sz="2000" dirty="0" smtClean="0">
                <a:solidFill>
                  <a:prstClr val="black"/>
                </a:solidFill>
              </a:rPr>
              <a:t>o przyznanie pomocy, </a:t>
            </a:r>
            <a:r>
              <a:rPr lang="pl-PL" sz="2000" dirty="0" smtClean="0">
                <a:solidFill>
                  <a:srgbClr val="C00000"/>
                </a:solidFill>
              </a:rPr>
              <a:t>nie przyznaje się pomocy na żadną z operacji objętych wnioskami.</a:t>
            </a:r>
            <a:endParaRPr lang="pl-PL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563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Tryb naboru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5250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/>
            <a:r>
              <a:rPr lang="pl-PL" sz="2000" dirty="0" smtClean="0"/>
              <a:t>Wniosek </a:t>
            </a:r>
            <a:r>
              <a:rPr lang="pl-PL" sz="2000" dirty="0"/>
              <a:t>o przyznanie pomocy zawiera:</a:t>
            </a:r>
          </a:p>
          <a:p>
            <a:pPr marL="609600" indent="-609600" eaLnBrk="1" hangingPunct="1">
              <a:buFont typeface="+mj-lt"/>
              <a:buAutoNum type="arabicParenR"/>
            </a:pPr>
            <a:r>
              <a:rPr lang="pl-PL" sz="2000" dirty="0" smtClean="0"/>
              <a:t>Nazwę</a:t>
            </a:r>
            <a:r>
              <a:rPr lang="pl-PL" sz="2000" dirty="0"/>
              <a:t>, siedzibę i adres </a:t>
            </a:r>
            <a:r>
              <a:rPr lang="pl-PL" sz="2000" dirty="0" smtClean="0"/>
              <a:t>Wnioskodawcy;</a:t>
            </a:r>
            <a:endParaRPr lang="pl-PL" sz="2000" dirty="0"/>
          </a:p>
          <a:p>
            <a:pPr marL="609600" indent="-609600">
              <a:buFont typeface="Arial" charset="0"/>
              <a:buAutoNum type="arabicParenR"/>
            </a:pPr>
            <a:r>
              <a:rPr lang="pl-PL" sz="2000" dirty="0"/>
              <a:t>Numer </a:t>
            </a:r>
            <a:r>
              <a:rPr lang="pl-PL" sz="2000" dirty="0" smtClean="0"/>
              <a:t>identyfikacyjny;</a:t>
            </a:r>
            <a:endParaRPr lang="pl-PL" sz="2000" dirty="0"/>
          </a:p>
          <a:p>
            <a:pPr marL="609600" indent="-609600" eaLnBrk="1" hangingPunct="1">
              <a:buFont typeface="Arial" charset="0"/>
              <a:buAutoNum type="arabicParenR"/>
            </a:pPr>
            <a:r>
              <a:rPr lang="pl-PL" sz="2000" dirty="0" smtClean="0"/>
              <a:t>Opis planowanej operacji, w tym wskazanie:</a:t>
            </a:r>
          </a:p>
          <a:p>
            <a:pPr eaLnBrk="1" hangingPunct="1"/>
            <a:r>
              <a:rPr lang="pl-PL" sz="2000" dirty="0" smtClean="0"/>
              <a:t>	- celów operacji,</a:t>
            </a:r>
          </a:p>
          <a:p>
            <a:pPr marL="895350" indent="-895350" algn="just" eaLnBrk="1" hangingPunct="1"/>
            <a:r>
              <a:rPr lang="pl-PL" sz="2000" dirty="0"/>
              <a:t>	</a:t>
            </a:r>
            <a:r>
              <a:rPr lang="pl-PL" sz="2000" dirty="0" smtClean="0"/>
              <a:t>- wartości wskaźników, których osiągnięcie jest zakładane w wyniku realizacji operacji,</a:t>
            </a:r>
          </a:p>
          <a:p>
            <a:pPr eaLnBrk="1" hangingPunct="1"/>
            <a:r>
              <a:rPr lang="pl-PL" sz="2000" dirty="0"/>
              <a:t>	</a:t>
            </a:r>
            <a:r>
              <a:rPr lang="pl-PL" sz="2000" dirty="0" smtClean="0"/>
              <a:t>- zakresu, w jakim operacja będzie realizowana,</a:t>
            </a:r>
          </a:p>
          <a:p>
            <a:pPr eaLnBrk="1" hangingPunct="1"/>
            <a:r>
              <a:rPr lang="pl-PL" sz="2000" dirty="0"/>
              <a:t>	</a:t>
            </a:r>
            <a:r>
              <a:rPr lang="pl-PL" sz="2000" dirty="0" smtClean="0"/>
              <a:t>- terminu i miejsca realizacji operacji;</a:t>
            </a:r>
            <a:endParaRPr lang="pl-PL" sz="2000" dirty="0"/>
          </a:p>
          <a:p>
            <a:pPr marL="609600" indent="-609600" eaLnBrk="1" hangingPunct="1">
              <a:buFont typeface="Arial" charset="0"/>
              <a:buAutoNum type="arabicParenR" startAt="4"/>
            </a:pPr>
            <a:r>
              <a:rPr lang="pl-PL" sz="2000" dirty="0"/>
              <a:t>Plan finansowy </a:t>
            </a:r>
            <a:r>
              <a:rPr lang="pl-PL" sz="2000" dirty="0" smtClean="0"/>
              <a:t>operacji wraz z wnioskowaną kwotą pomocy w złotych zaokrągloną w dół do pełnych złotych;</a:t>
            </a:r>
          </a:p>
          <a:p>
            <a:pPr marL="609600" indent="-609600">
              <a:buFont typeface="Arial" charset="0"/>
              <a:buAutoNum type="arabicParenR" startAt="4"/>
            </a:pPr>
            <a:r>
              <a:rPr lang="pl-PL" sz="2000" dirty="0"/>
              <a:t>Zestawienie rzeczowo – finansowe </a:t>
            </a:r>
            <a:r>
              <a:rPr lang="pl-PL" sz="2000" dirty="0" smtClean="0"/>
              <a:t>operacji;</a:t>
            </a:r>
          </a:p>
          <a:p>
            <a:pPr eaLnBrk="1" hangingPunct="1">
              <a:lnSpc>
                <a:spcPct val="80000"/>
              </a:lnSpc>
            </a:pPr>
            <a:endParaRPr lang="pl-PL" sz="2000" dirty="0" smtClean="0"/>
          </a:p>
          <a:p>
            <a:pPr marL="609600" indent="-609600">
              <a:buFont typeface="Arial" charset="0"/>
              <a:buAutoNum type="arabicParenR" startAt="4"/>
            </a:pPr>
            <a:endParaRPr lang="pl-PL" sz="2000" dirty="0"/>
          </a:p>
          <a:p>
            <a:pPr eaLnBrk="1" hangingPunct="1"/>
            <a:endParaRPr lang="pl-PL" sz="2000" dirty="0"/>
          </a:p>
          <a:p>
            <a:pPr marL="609600" indent="-609600" eaLnBrk="1" hangingPunct="1">
              <a:lnSpc>
                <a:spcPct val="80000"/>
              </a:lnSpc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85556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Tryb naboru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endParaRPr lang="pl-PL" sz="2400" dirty="0" smtClean="0"/>
          </a:p>
          <a:p>
            <a:pPr algn="just" eaLnBrk="1" hangingPunct="1"/>
            <a:r>
              <a:rPr lang="pl-PL" sz="2000" dirty="0"/>
              <a:t>6)</a:t>
            </a:r>
            <a:r>
              <a:rPr lang="pl-PL" sz="2400" dirty="0"/>
              <a:t> </a:t>
            </a:r>
            <a:r>
              <a:rPr lang="pl-PL" sz="2000" dirty="0" smtClean="0"/>
              <a:t>Oświadczenia </a:t>
            </a:r>
            <a:r>
              <a:rPr lang="pl-PL" sz="2000" dirty="0"/>
              <a:t>lub zobowiązania </a:t>
            </a:r>
            <a:r>
              <a:rPr lang="pl-PL" sz="2000" dirty="0" smtClean="0"/>
              <a:t>Wnioskodawcy dotyczące pomocy;</a:t>
            </a:r>
            <a:endParaRPr lang="pl-PL" sz="2000" dirty="0"/>
          </a:p>
          <a:p>
            <a:pPr algn="just" eaLnBrk="1" hangingPunct="1"/>
            <a:r>
              <a:rPr lang="pl-PL" sz="2000" dirty="0"/>
              <a:t>7) </a:t>
            </a:r>
            <a:r>
              <a:rPr lang="pl-PL" sz="2000" dirty="0" smtClean="0"/>
              <a:t>Informację o dołączonych dokumentach potwierdzających spełnienie warunków przyznania pomocy.</a:t>
            </a:r>
            <a:endParaRPr lang="pl-PL" sz="2000" dirty="0"/>
          </a:p>
          <a:p>
            <a:pPr eaLnBrk="1" hangingPunct="1">
              <a:lnSpc>
                <a:spcPct val="80000"/>
              </a:lnSpc>
            </a:pPr>
            <a:endParaRPr lang="pl-PL" sz="2400" dirty="0"/>
          </a:p>
          <a:p>
            <a:pPr algn="ctr">
              <a:lnSpc>
                <a:spcPct val="100000"/>
              </a:lnSpc>
            </a:pPr>
            <a:r>
              <a:rPr lang="pl-PL" sz="2000" dirty="0" smtClean="0">
                <a:solidFill>
                  <a:srgbClr val="000000"/>
                </a:solidFill>
              </a:rPr>
              <a:t>Formularz </a:t>
            </a:r>
            <a:r>
              <a:rPr lang="pl-PL" sz="2000" dirty="0">
                <a:solidFill>
                  <a:srgbClr val="000000"/>
                </a:solidFill>
              </a:rPr>
              <a:t>wniosku o przyznanie pomocy udostępniony jest na stronie internetowej Urzędu Marszałkowskiego </a:t>
            </a:r>
            <a:r>
              <a:rPr lang="pl-PL" sz="2000" dirty="0">
                <a:solidFill>
                  <a:srgbClr val="002060"/>
                </a:solidFill>
              </a:rPr>
              <a:t> </a:t>
            </a:r>
            <a:r>
              <a:rPr lang="en-US" sz="2400" i="1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www.opolskie.pl  </a:t>
            </a: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zakładce</a:t>
            </a:r>
            <a:r>
              <a:rPr lang="en-US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Fundusze UE</a:t>
            </a:r>
            <a:r>
              <a:rPr lang="en-US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/PROW 2014-2020</a:t>
            </a:r>
            <a:r>
              <a:rPr lang="pl-PL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/Nabory </a:t>
            </a:r>
            <a:r>
              <a:rPr lang="pl-PL" sz="20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wniosków/dokumenty</a:t>
            </a:r>
          </a:p>
          <a:p>
            <a:pPr algn="ctr">
              <a:lnSpc>
                <a:spcPct val="100000"/>
              </a:lnSpc>
            </a:pPr>
            <a:r>
              <a:rPr lang="pl-PL" sz="2000" i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Budowa lub modernizacja dróg lokalnych</a:t>
            </a:r>
            <a:endParaRPr lang="pl-P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84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Zasady weryfikacji wniosków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3448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 algn="just">
              <a:buFont typeface="Arial" charset="0"/>
              <a:buAutoNum type="arabicPeriod"/>
            </a:pP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Jeżeli wniosek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został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złożony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terminie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przyznaje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pPr marL="450850" indent="-450850" algn="just" eaLnBrk="1" hangingPunct="1">
              <a:buFont typeface="Arial" charset="0"/>
              <a:buAutoNum type="arabicPeriod"/>
            </a:pPr>
            <a:endParaRPr lang="pl-PL" sz="2000" dirty="0" smtClean="0"/>
          </a:p>
          <a:p>
            <a:pPr marL="457560" indent="-457200" algn="just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przypadku wniosku, który został złożony w terminie, operacji objętej tym wnioskiem przyznaje się punkty za poszczególne kryteria wyboru operacji na podstawie danych zawartych w tym wniosku oraz dokumentach dołączonych do tego wniosku.</a:t>
            </a:r>
          </a:p>
          <a:p>
            <a:pPr marL="457560" indent="-457200" algn="just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7675" indent="-447675" algn="just">
              <a:lnSpc>
                <a:spcPct val="100000"/>
              </a:lnSpc>
              <a:buClr>
                <a:srgbClr val="000000"/>
              </a:buClr>
            </a:pP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Jeżeli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dane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zawarte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we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dokumentach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dołączonych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są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rozbieżne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punkty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przyznaje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podstawie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danych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zawartych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dołączonych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dokumentach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988489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1475656" y="2132856"/>
            <a:ext cx="698477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pl-PL" dirty="0" smtClean="0"/>
              <a:t>Ustawa z dnia 20.02.2015r. o wspieraniu rozwoju obszarów wiejskich z udziałem środków Europejskiego Funduszu Rolnego na rzecz Rozwoju Obszarów Wiejskich w ramach Programu Rozwoju Obszarów Wiejskich na lata 2014-2020 </a:t>
            </a:r>
            <a:r>
              <a:rPr lang="pl-PL" dirty="0" smtClean="0">
                <a:solidFill>
                  <a:srgbClr val="003399"/>
                </a:solidFill>
              </a:rPr>
              <a:t>(Dz. U. z 2020 r.  poz. 217 z </a:t>
            </a:r>
            <a:r>
              <a:rPr lang="pl-PL" dirty="0" err="1" smtClean="0">
                <a:solidFill>
                  <a:srgbClr val="003399"/>
                </a:solidFill>
              </a:rPr>
              <a:t>późn</a:t>
            </a:r>
            <a:r>
              <a:rPr lang="pl-PL" dirty="0" smtClean="0">
                <a:solidFill>
                  <a:srgbClr val="003399"/>
                </a:solidFill>
              </a:rPr>
              <a:t>. zm.) </a:t>
            </a:r>
            <a:r>
              <a:rPr lang="pl-PL" sz="1400" i="1" dirty="0" smtClean="0">
                <a:solidFill>
                  <a:srgbClr val="003399"/>
                </a:solidFill>
              </a:rPr>
              <a:t>zwana dalej ustawą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pl-PL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pl-PL" dirty="0" smtClean="0"/>
              <a:t>Rozporządzenie Ministra Rolnictwa i Rozwoju Wsi z dnia 04.09.2015r. w sprawie szczegółowych warunków i trybu przyznawania oraz wypłaty pomocy finansowej na operacje typu „Budowa lub modernizacja dróg lokalnych” </a:t>
            </a:r>
            <a:r>
              <a:rPr lang="pl-PL" dirty="0"/>
              <a:t>w ramach poddziałania „Wsparcie inwestycji związanych z tworzeniem, ulepszaniem lub rozbudową wszystkich rodzajów małej infrastruktury, w tym inwestycji w energię odnawialną i w oszczędzanie energii” objętego Programem Rozwoju Obszarów Wiejskich na lata </a:t>
            </a:r>
            <a:r>
              <a:rPr lang="pl-PL" dirty="0" smtClean="0"/>
              <a:t>2014-2020 </a:t>
            </a:r>
            <a:r>
              <a:rPr lang="pl-PL" dirty="0" smtClean="0">
                <a:solidFill>
                  <a:srgbClr val="003399"/>
                </a:solidFill>
              </a:rPr>
              <a:t>(Dz. U. z 2020 r. poz. 232).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3505040" y="1484784"/>
            <a:ext cx="33712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/>
              <a:t>Podstawa prawna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925816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0" y="0"/>
            <a:ext cx="9119880" cy="684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3" name="CustomShape 2"/>
          <p:cNvSpPr/>
          <p:nvPr/>
        </p:nvSpPr>
        <p:spPr>
          <a:xfrm>
            <a:off x="0" y="0"/>
            <a:ext cx="9119880" cy="684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4" name="CustomShape 3"/>
          <p:cNvSpPr/>
          <p:nvPr/>
        </p:nvSpPr>
        <p:spPr>
          <a:xfrm>
            <a:off x="0" y="0"/>
            <a:ext cx="9119880" cy="684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7" name="CustomShape 4"/>
          <p:cNvSpPr/>
          <p:nvPr/>
        </p:nvSpPr>
        <p:spPr>
          <a:xfrm>
            <a:off x="1547640" y="1340640"/>
            <a:ext cx="676836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Lucida Sans Unicode"/>
              </a:rPr>
              <a:t>Zasady weryfikacji wniosków</a:t>
            </a:r>
            <a:endParaRPr lang="en-US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98" name="CustomShape 5"/>
          <p:cNvSpPr/>
          <p:nvPr/>
        </p:nvSpPr>
        <p:spPr>
          <a:xfrm>
            <a:off x="1547640" y="1989000"/>
            <a:ext cx="7128360" cy="451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47675" indent="-447675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pl-PL" sz="2000" spc="-1" dirty="0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4.  </a:t>
            </a:r>
            <a:r>
              <a:rPr lang="en-US" sz="2000" spc="-1" dirty="0" err="1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Jeżeli</a:t>
            </a:r>
            <a:r>
              <a:rPr lang="en-US" sz="2000" spc="-1" dirty="0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wniosek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o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przyznanie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pomocy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lub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dołączone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do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niego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dokumenty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nie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zawierają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danych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niezbędnych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do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ustalenia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liczby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punktów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za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dane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kryterium</a:t>
            </a:r>
            <a:r>
              <a:rPr lang="pl-PL" sz="2000" spc="-1" dirty="0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wyboru operacji</a:t>
            </a:r>
            <a:r>
              <a:rPr lang="en-US" sz="2000" spc="-1" dirty="0" smtClean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nie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przyznaje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się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punktów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za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kryterium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47675" indent="-447675"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60363" indent="-360363" algn="just">
              <a:lnSpc>
                <a:spcPct val="100000"/>
              </a:lnSpc>
              <a:buClr>
                <a:srgbClr val="000000"/>
              </a:buClr>
            </a:pPr>
            <a:r>
              <a:rPr lang="pl-P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5.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kolejności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przysługiwania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pomocy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decyduje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suma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uzyskanych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punktów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przyznanych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podstawie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kryteriów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wyboru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operacji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oraz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kryteriów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wyboru operacji ustalonych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dla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poszczególnych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województw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6489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Kryteria oceny punktowej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187624" y="1802433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Arial" charset="0"/>
              <a:buAutoNum type="arabicPeriod"/>
            </a:pPr>
            <a:r>
              <a:rPr lang="pl-PL" sz="1600" dirty="0" smtClean="0"/>
              <a:t>Dochód:</a:t>
            </a:r>
            <a:endParaRPr lang="pl-PL" sz="1600" dirty="0"/>
          </a:p>
          <a:p>
            <a:pPr marL="625475" indent="-268288" algn="just" eaLnBrk="1" hangingPunct="1">
              <a:buFont typeface="Arial" charset="0"/>
              <a:buAutoNum type="alphaLcParenR"/>
            </a:pPr>
            <a:r>
              <a:rPr lang="pl-PL" sz="1600" dirty="0"/>
              <a:t>g</a:t>
            </a:r>
            <a:r>
              <a:rPr lang="pl-PL" sz="1600" dirty="0" smtClean="0"/>
              <a:t>miny lub powiatu, o którym mowa w art. 3 ust. 1 pkt 1 ustawy</a:t>
            </a:r>
            <a:r>
              <a:rPr lang="pl-PL" sz="1600" dirty="0"/>
              <a:t> z dnia </a:t>
            </a:r>
            <a:r>
              <a:rPr lang="pl-PL" sz="1600" dirty="0" smtClean="0"/>
              <a:t>                            13 </a:t>
            </a:r>
            <a:r>
              <a:rPr lang="pl-PL" sz="1600" dirty="0"/>
              <a:t>listopada 2003 r. o dochodach jednostek samorządu </a:t>
            </a:r>
            <a:r>
              <a:rPr lang="pl-PL" sz="1600" dirty="0" smtClean="0"/>
              <a:t>terytorialnego (Dz. U.                       z 2020 r. poz. 23), pomniejszony o wpłaty danej jednostki </a:t>
            </a:r>
            <a:r>
              <a:rPr lang="pl-PL" sz="1600" dirty="0"/>
              <a:t>samorządu </a:t>
            </a:r>
            <a:r>
              <a:rPr lang="pl-PL" sz="1600" dirty="0" smtClean="0"/>
              <a:t>terytorialnego z przeznaczeniem na część</a:t>
            </a:r>
            <a:r>
              <a:rPr lang="pl-PL" sz="1600" dirty="0"/>
              <a:t> równoważącą subwencji ogólnej, </a:t>
            </a:r>
            <a:r>
              <a:rPr lang="pl-PL" sz="1600" dirty="0" smtClean="0"/>
              <a:t>                  o </a:t>
            </a:r>
            <a:r>
              <a:rPr lang="pl-PL" sz="1600" dirty="0"/>
              <a:t>których mowa odpowiednio w art. 29 i art. 30 </a:t>
            </a:r>
            <a:r>
              <a:rPr lang="pl-PL" sz="1600" dirty="0" smtClean="0"/>
              <a:t>tej ustawy, i powiększony                       o przysługujące danej jednostce </a:t>
            </a:r>
            <a:r>
              <a:rPr lang="pl-PL" sz="1600" dirty="0"/>
              <a:t>samorządu terytorialnego części </a:t>
            </a:r>
            <a:r>
              <a:rPr lang="pl-PL" sz="1600" dirty="0" smtClean="0"/>
              <a:t>wyrównawcze </a:t>
            </a:r>
            <a:r>
              <a:rPr lang="pl-PL" sz="1600" dirty="0"/>
              <a:t>i </a:t>
            </a:r>
            <a:r>
              <a:rPr lang="pl-PL" sz="1600" dirty="0" smtClean="0"/>
              <a:t>równoważące </a:t>
            </a:r>
            <a:r>
              <a:rPr lang="pl-PL" sz="1600" dirty="0"/>
              <a:t>subwencji </a:t>
            </a:r>
            <a:r>
              <a:rPr lang="pl-PL" sz="1600" dirty="0" smtClean="0"/>
              <a:t>ogólnej</a:t>
            </a:r>
            <a:r>
              <a:rPr lang="pl-PL" sz="1600" dirty="0"/>
              <a:t>,</a:t>
            </a:r>
            <a:endParaRPr lang="pl-PL" sz="1600" dirty="0" smtClean="0">
              <a:solidFill>
                <a:srgbClr val="C00000"/>
              </a:solidFill>
            </a:endParaRPr>
          </a:p>
          <a:p>
            <a:pPr marL="625475" indent="-268288" algn="just" eaLnBrk="1" hangingPunct="1">
              <a:buFont typeface="Arial" charset="0"/>
              <a:buAutoNum type="alphaLcParenR"/>
            </a:pPr>
            <a:r>
              <a:rPr lang="pl-PL" sz="1600" dirty="0"/>
              <a:t>z</a:t>
            </a:r>
            <a:r>
              <a:rPr lang="pl-PL" sz="1600" dirty="0" smtClean="0"/>
              <a:t>wiązku międzygminnego lub związku powiatów obliczony jako średnia arytmetyczna dochodów jednostek samorządu terytorialnego wchodzących                            w skład tego związku obliczonych zgodnie z lit. a</a:t>
            </a:r>
          </a:p>
          <a:p>
            <a:pPr marL="457200" indent="-457200" algn="just" eaLnBrk="1" hangingPunct="1">
              <a:buFont typeface="Arial" charset="0"/>
              <a:buAutoNum type="alphaLcParenR"/>
            </a:pPr>
            <a:endParaRPr lang="pl-PL" sz="1600" dirty="0"/>
          </a:p>
          <a:p>
            <a:pPr marL="447675" indent="-447675" algn="just" eaLnBrk="1" hangingPunct="1"/>
            <a:r>
              <a:rPr lang="pl-PL" sz="1600" dirty="0" smtClean="0"/>
              <a:t>       - jest niższy od średniego </a:t>
            </a:r>
            <a:r>
              <a:rPr lang="pl-PL" sz="1600" dirty="0"/>
              <a:t>dochodu własnego jednostek samorządu terytorialnego </a:t>
            </a:r>
            <a:r>
              <a:rPr lang="pl-PL" sz="1600" dirty="0" smtClean="0"/>
              <a:t>danego szczebla w danym województwie pomniejszonego                         o sumę wpłat tych </a:t>
            </a:r>
            <a:r>
              <a:rPr lang="pl-PL" sz="1600" dirty="0"/>
              <a:t>jednostek samorządu terytorialnego </a:t>
            </a:r>
            <a:r>
              <a:rPr lang="pl-PL" sz="1600" dirty="0" smtClean="0"/>
              <a:t>z przeznaczeniem na część równoważącą subwencji ogólnej, o których mowa odpowiednio w art. 29    i art. 30 ustawy z dnia 13 listopada 2003 r. o dochodach </a:t>
            </a:r>
            <a:r>
              <a:rPr lang="pl-PL" sz="1600" dirty="0"/>
              <a:t>jednostek samorządu </a:t>
            </a:r>
            <a:r>
              <a:rPr lang="pl-PL" sz="1600" dirty="0" smtClean="0"/>
              <a:t>terytorialnego, i powiększonego o sumę przysługujących tym jednostkom samorządu terytorialnego części wyrównawczych i równoważących subwencji ogólnej – </a:t>
            </a:r>
            <a:r>
              <a:rPr lang="pl-PL" sz="1600" dirty="0" smtClean="0">
                <a:solidFill>
                  <a:srgbClr val="C00000"/>
                </a:solidFill>
              </a:rPr>
              <a:t>3 punkty;</a:t>
            </a:r>
            <a:endParaRPr lang="pl-PL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14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Kryteria oceny punktowej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259632" y="1802433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+mj-lt"/>
              <a:buAutoNum type="arabicPeriod" startAt="2"/>
            </a:pPr>
            <a:r>
              <a:rPr lang="pl-PL" dirty="0" smtClean="0"/>
              <a:t>Średnia stopy bezrobocia w powiecie, na obszarze którego jest planowana realizacja operacji, w okresie ostatnich 12 miesięcy poprzedzających miesiąc rozpoczęcia terminu składania wniosków                  o przyznanie pomocy była wyższa albo równa średniej krajowej stopie bezrobocia w tym okresie – </a:t>
            </a:r>
            <a:r>
              <a:rPr lang="pl-PL" dirty="0">
                <a:solidFill>
                  <a:srgbClr val="C00000"/>
                </a:solidFill>
              </a:rPr>
              <a:t>1</a:t>
            </a:r>
            <a:r>
              <a:rPr lang="pl-PL" dirty="0" smtClean="0">
                <a:solidFill>
                  <a:srgbClr val="C00000"/>
                </a:solidFill>
              </a:rPr>
              <a:t> punkt</a:t>
            </a:r>
            <a:r>
              <a:rPr lang="pl-PL" dirty="0" smtClean="0"/>
              <a:t>;</a:t>
            </a:r>
          </a:p>
          <a:p>
            <a:pPr marL="457200" indent="-457200" algn="just" eaLnBrk="1" hangingPunct="1">
              <a:buFont typeface="+mj-lt"/>
              <a:buAutoNum type="arabicPeriod" startAt="2"/>
            </a:pPr>
            <a:endParaRPr lang="pl-PL" dirty="0" smtClean="0"/>
          </a:p>
          <a:p>
            <a:pPr marL="457200" indent="-457200" algn="just" eaLnBrk="1" hangingPunct="1">
              <a:buFont typeface="+mj-lt"/>
              <a:buAutoNum type="arabicPeriod" startAt="2"/>
            </a:pPr>
            <a:r>
              <a:rPr lang="pl-PL" dirty="0" smtClean="0"/>
              <a:t>Operacja będzie realizowana w gminie, w której gęstość zaludnienia ustalona według aktualnych na dzień ogłoszenia naboru wniosków                            o przyznanie pomocy wynikowych informacji statystycznych ogłaszanych, udostępnianych lub rozpowszechnianych zgodnie                       z przepisami o statystyce publicznej:</a:t>
            </a:r>
          </a:p>
          <a:p>
            <a:pPr marL="447675" algn="just" eaLnBrk="1" hangingPunct="1">
              <a:buFont typeface="+mj-lt"/>
              <a:buAutoNum type="alphaLcParenR"/>
            </a:pPr>
            <a:r>
              <a:rPr lang="pl-PL" dirty="0"/>
              <a:t> </a:t>
            </a:r>
            <a:r>
              <a:rPr lang="pl-PL" dirty="0" smtClean="0"/>
              <a:t>    jest równa bądź wyższa od średniej gęstości zaludnienia województwa, na obszarze którego będzie realizowana operacja –                   </a:t>
            </a:r>
            <a:r>
              <a:rPr lang="pl-PL" dirty="0" smtClean="0">
                <a:solidFill>
                  <a:srgbClr val="C00000"/>
                </a:solidFill>
              </a:rPr>
              <a:t>2 punkty,</a:t>
            </a:r>
          </a:p>
          <a:p>
            <a:pPr marL="447675" algn="just">
              <a:buFont typeface="+mj-lt"/>
              <a:buAutoNum type="alphaLcParenR"/>
            </a:pPr>
            <a:r>
              <a:rPr lang="pl-PL" dirty="0"/>
              <a:t> </a:t>
            </a:r>
            <a:r>
              <a:rPr lang="pl-PL" dirty="0" smtClean="0"/>
              <a:t>    jest niższa </a:t>
            </a:r>
            <a:r>
              <a:rPr lang="pl-PL" dirty="0"/>
              <a:t>od średniej gęstości zaludnienia województwa, na obszarze którego będzie realizowana </a:t>
            </a:r>
            <a:r>
              <a:rPr lang="pl-PL" dirty="0" smtClean="0"/>
              <a:t>operacja, i stanowi co najmniej 50% tej średniej – </a:t>
            </a:r>
            <a:r>
              <a:rPr lang="pl-PL" dirty="0" smtClean="0">
                <a:solidFill>
                  <a:srgbClr val="C00000"/>
                </a:solidFill>
              </a:rPr>
              <a:t>1 punkt;</a:t>
            </a:r>
            <a:endParaRPr lang="pl-PL" dirty="0">
              <a:solidFill>
                <a:srgbClr val="C00000"/>
              </a:solidFill>
            </a:endParaRPr>
          </a:p>
          <a:p>
            <a:pPr marL="447675" algn="just" eaLnBrk="1" hangingPunct="1"/>
            <a:r>
              <a:rPr lang="pl-PL" dirty="0" smtClean="0"/>
              <a:t>  </a:t>
            </a:r>
          </a:p>
          <a:p>
            <a:pPr marL="457200" indent="-457200" algn="just" eaLnBrk="1" hangingPunct="1">
              <a:buFont typeface="+mj-lt"/>
              <a:buAutoNum type="arabicPeriod" startAt="2"/>
            </a:pPr>
            <a:endParaRPr lang="pl-PL" sz="2000" dirty="0"/>
          </a:p>
          <a:p>
            <a:pPr algn="just">
              <a:lnSpc>
                <a:spcPct val="80000"/>
              </a:lnSpc>
            </a:pPr>
            <a:endParaRPr lang="pl-PL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803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Kryteria oceny punktowej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330073" y="1844824"/>
            <a:ext cx="7634416" cy="4670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+mj-lt"/>
              <a:buAutoNum type="arabicPeriod" startAt="4"/>
            </a:pPr>
            <a:r>
              <a:rPr lang="pl-PL" sz="1750" dirty="0" smtClean="0"/>
              <a:t>Operacja będzie realizowana w związku z tworzeniem pasywnej infrastruktury szerokopasmowej lub na obszarze realizacji operacji funkcjonuje sieć szerokopasmowa – </a:t>
            </a:r>
            <a:r>
              <a:rPr lang="pl-PL" sz="1750" dirty="0" smtClean="0">
                <a:solidFill>
                  <a:srgbClr val="C00000"/>
                </a:solidFill>
              </a:rPr>
              <a:t>1 punkt</a:t>
            </a:r>
            <a:r>
              <a:rPr lang="pl-PL" sz="1750" dirty="0" smtClean="0"/>
              <a:t>;</a:t>
            </a:r>
          </a:p>
          <a:p>
            <a:pPr marL="457200" indent="-457200" algn="just" eaLnBrk="1" hangingPunct="1">
              <a:buFont typeface="+mj-lt"/>
              <a:buAutoNum type="arabicPeriod" startAt="4"/>
            </a:pPr>
            <a:endParaRPr lang="pl-PL" sz="1750" dirty="0" smtClean="0"/>
          </a:p>
          <a:p>
            <a:pPr marL="457200" indent="-457200" algn="just" eaLnBrk="1" hangingPunct="1">
              <a:buFont typeface="+mj-lt"/>
              <a:buAutoNum type="arabicPeriod" startAt="4"/>
            </a:pPr>
            <a:r>
              <a:rPr lang="pl-PL" sz="1750" dirty="0" smtClean="0"/>
              <a:t>Odcinek drogi objęty operacją zapewni bezpośredni dostęp do nieruchomości gruntowej, na której znajduje się budynek użyteczności publicznej lub na której rozpoczęto budowę budynku użyteczności publicznej, o ile budowa ta zostanie zakończona przed dniem złożenia wniosku o płatność końcową – </a:t>
            </a:r>
            <a:r>
              <a:rPr lang="pl-PL" sz="1750" dirty="0">
                <a:solidFill>
                  <a:srgbClr val="C00000"/>
                </a:solidFill>
              </a:rPr>
              <a:t>2</a:t>
            </a:r>
            <a:r>
              <a:rPr lang="pl-PL" sz="1750" dirty="0" smtClean="0">
                <a:solidFill>
                  <a:srgbClr val="C00000"/>
                </a:solidFill>
              </a:rPr>
              <a:t> punkty</a:t>
            </a:r>
            <a:r>
              <a:rPr lang="pl-PL" sz="1750" dirty="0" smtClean="0"/>
              <a:t>;</a:t>
            </a:r>
          </a:p>
          <a:p>
            <a:pPr marL="457200" indent="-457200" algn="just" eaLnBrk="1" hangingPunct="1">
              <a:buFont typeface="+mj-lt"/>
              <a:buAutoNum type="arabicPeriod" startAt="4"/>
            </a:pPr>
            <a:endParaRPr lang="pl-PL" sz="1750" dirty="0" smtClean="0"/>
          </a:p>
          <a:p>
            <a:pPr marL="457200" indent="-457200" algn="just" eaLnBrk="1" hangingPunct="1">
              <a:buFont typeface="+mj-lt"/>
              <a:buAutoNum type="arabicPeriod" startAt="4"/>
            </a:pPr>
            <a:r>
              <a:rPr lang="pl-PL" sz="1750" dirty="0"/>
              <a:t>Odcinek drogi objęty </a:t>
            </a:r>
            <a:r>
              <a:rPr lang="pl-PL" sz="1750" dirty="0" smtClean="0"/>
              <a:t>operacją łączy się z drogą o wyższej kategorii bezpośrednio albo przez inny odcinek drogi niebędący przedmiotem operacji, o ile parametry techniczne odcinka drogi objętego operacją przed jej zrealizowaniem są gorsze od parametrów technicznych odcinka drogi niebędącego przedmiotem operacji, przez który odcinek drogi objęty operacją łączy się z drogą o wyższej kategorii, a po jej zrealizowaniu będą co najmniej takie same – </a:t>
            </a:r>
            <a:r>
              <a:rPr lang="pl-PL" sz="1750" dirty="0">
                <a:solidFill>
                  <a:srgbClr val="C00000"/>
                </a:solidFill>
              </a:rPr>
              <a:t>3</a:t>
            </a:r>
            <a:r>
              <a:rPr lang="pl-PL" sz="1750" dirty="0" smtClean="0">
                <a:solidFill>
                  <a:srgbClr val="C00000"/>
                </a:solidFill>
              </a:rPr>
              <a:t> punkty</a:t>
            </a:r>
            <a:r>
              <a:rPr lang="pl-PL" sz="1750" dirty="0" smtClean="0"/>
              <a:t>;</a:t>
            </a:r>
            <a:endParaRPr lang="pl-PL" sz="1750" dirty="0"/>
          </a:p>
        </p:txBody>
      </p:sp>
    </p:spTree>
    <p:extLst>
      <p:ext uri="{BB962C8B-B14F-4D97-AF65-F5344CB8AC3E}">
        <p14:creationId xmlns:p14="http://schemas.microsoft.com/office/powerpoint/2010/main" val="5063081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Kryteria oceny punktowej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pl-PL" sz="2000" dirty="0" smtClean="0"/>
              <a:t>– </a:t>
            </a:r>
            <a:r>
              <a:rPr lang="pl-PL" sz="2000" u="sng" dirty="0" smtClean="0"/>
              <a:t>ustalone dla województwa opolskiego:</a:t>
            </a:r>
          </a:p>
          <a:p>
            <a:pPr marL="457200" indent="-457200" algn="just" eaLnBrk="1" hangingPunct="1">
              <a:buFont typeface="+mj-lt"/>
              <a:buAutoNum type="alphaLcPeriod"/>
            </a:pPr>
            <a:r>
              <a:rPr lang="pl-PL" sz="2000" dirty="0" smtClean="0"/>
              <a:t>Operacja będzie powiązana z drogami stanowiącymi korytarz transportowy na osi północ – południe (Kępno-Namysłów-Opole-Prószków-Prudnik-Trzebina-</a:t>
            </a:r>
            <a:r>
              <a:rPr lang="pl-PL" sz="2000" dirty="0" err="1" smtClean="0"/>
              <a:t>Bartultovice</a:t>
            </a:r>
            <a:r>
              <a:rPr lang="pl-PL" sz="2000" dirty="0" smtClean="0"/>
              <a:t>) –drogi nr 39, 454, 414, 41 lub wschód-zachód (Kudowa Słone-Kłodzko-Nysa-Niemodlin-Opole-Dobrodzień-Częstochowa) droga krajowa nr 46 – </a:t>
            </a:r>
            <a:r>
              <a:rPr lang="pl-PL" sz="2000" dirty="0" smtClean="0">
                <a:solidFill>
                  <a:srgbClr val="C00000"/>
                </a:solidFill>
              </a:rPr>
              <a:t>1 punkt</a:t>
            </a:r>
            <a:r>
              <a:rPr lang="pl-PL" sz="2000" dirty="0" smtClean="0"/>
              <a:t>,</a:t>
            </a:r>
          </a:p>
          <a:p>
            <a:pPr marL="457200" indent="-457200" algn="just" eaLnBrk="1" hangingPunct="1">
              <a:buFont typeface="+mj-lt"/>
              <a:buAutoNum type="alphaLcPeriod"/>
            </a:pPr>
            <a:endParaRPr lang="pl-PL" sz="2000" dirty="0" smtClean="0"/>
          </a:p>
          <a:p>
            <a:pPr marL="457200" indent="-457200" algn="just">
              <a:buFont typeface="+mj-lt"/>
              <a:buAutoNum type="alphaLcPeriod" startAt="2"/>
            </a:pPr>
            <a:r>
              <a:rPr lang="pl-PL" sz="2000" dirty="0"/>
              <a:t>W wyniku realizacji operacji nastąpi zmiana nawierzchni drogi z szutrowej na asfaltową albo z gruntowej na brukową lub </a:t>
            </a:r>
            <a:r>
              <a:rPr lang="pl-PL" sz="2000" dirty="0" smtClean="0"/>
              <a:t>asfaltową - </a:t>
            </a:r>
            <a:r>
              <a:rPr lang="pl-PL" sz="2000" dirty="0">
                <a:solidFill>
                  <a:srgbClr val="C00000"/>
                </a:solidFill>
              </a:rPr>
              <a:t>2 punkty</a:t>
            </a:r>
            <a:r>
              <a:rPr lang="pl-PL" sz="2000" dirty="0" smtClean="0"/>
              <a:t>,</a:t>
            </a:r>
          </a:p>
          <a:p>
            <a:pPr marL="457200" indent="-457200" algn="just">
              <a:buFont typeface="+mj-lt"/>
              <a:buAutoNum type="alphaLcPeriod" startAt="2"/>
            </a:pPr>
            <a:endParaRPr lang="pl-PL" sz="2000" dirty="0"/>
          </a:p>
          <a:p>
            <a:pPr marL="457200" indent="-457200" algn="just" eaLnBrk="1" hangingPunct="1">
              <a:buFont typeface="+mj-lt"/>
              <a:buAutoNum type="alphaLcPeriod" startAt="2"/>
            </a:pPr>
            <a:r>
              <a:rPr lang="pl-PL" sz="2000" dirty="0"/>
              <a:t>Operacja </a:t>
            </a:r>
            <a:r>
              <a:rPr lang="pl-PL" sz="2000" dirty="0" smtClean="0"/>
              <a:t>będzie </a:t>
            </a:r>
            <a:r>
              <a:rPr lang="pl-PL" sz="2000" dirty="0"/>
              <a:t>realizowana w gminie włączonej </a:t>
            </a:r>
            <a:r>
              <a:rPr lang="pl-PL" sz="2000" dirty="0" smtClean="0"/>
              <a:t>                             w </a:t>
            </a:r>
            <a:r>
              <a:rPr lang="pl-PL" sz="2000" dirty="0"/>
              <a:t>granice parków krajobrazowych wraz z otulinami lub granice obszaru Natura 2000 – </a:t>
            </a:r>
            <a:r>
              <a:rPr lang="pl-PL" sz="2000" dirty="0">
                <a:solidFill>
                  <a:srgbClr val="C00000"/>
                </a:solidFill>
              </a:rPr>
              <a:t>1 </a:t>
            </a:r>
            <a:r>
              <a:rPr lang="pl-PL" sz="2000" dirty="0" smtClean="0">
                <a:solidFill>
                  <a:srgbClr val="C00000"/>
                </a:solidFill>
              </a:rPr>
              <a:t>punkt</a:t>
            </a:r>
            <a:r>
              <a:rPr lang="pl-PL" sz="2000" dirty="0" smtClean="0"/>
              <a:t>.</a:t>
            </a:r>
            <a:endParaRPr lang="pl-PL" sz="2000" dirty="0"/>
          </a:p>
          <a:p>
            <a:pPr marL="457200" indent="-457200" algn="just" eaLnBrk="1" hangingPunct="1">
              <a:buFont typeface="+mj-lt"/>
              <a:buAutoNum type="alphaLcPeriod"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2879333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Ocena punktowa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l-PL" sz="2000" dirty="0" smtClean="0"/>
              <a:t>W przypadku gdy operacja będzie realizowana na obszarze </a:t>
            </a:r>
            <a:r>
              <a:rPr lang="pl-PL" sz="2000" dirty="0" smtClean="0">
                <a:solidFill>
                  <a:srgbClr val="C00000"/>
                </a:solidFill>
              </a:rPr>
              <a:t>więcej niż jednej gminy</a:t>
            </a:r>
            <a:r>
              <a:rPr lang="pl-PL" sz="2000" dirty="0" smtClean="0"/>
              <a:t>, punkty w ramach poszczególnych kryteriów wyboru operacji przyznaje się na podstawie </a:t>
            </a:r>
            <a:r>
              <a:rPr lang="pl-PL" sz="2000" dirty="0" smtClean="0">
                <a:solidFill>
                  <a:srgbClr val="C00000"/>
                </a:solidFill>
              </a:rPr>
              <a:t>średniej arytmetycznej </a:t>
            </a:r>
            <a:r>
              <a:rPr lang="pl-PL" sz="2000" dirty="0" smtClean="0"/>
              <a:t>danych z wszystkich gmin, na obszarze których będzie realizowana operacja.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pl-PL" sz="2000" dirty="0" smtClean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l-PL" sz="2000" dirty="0" smtClean="0"/>
              <a:t>W przypadku gdy operacja będzie dotyczyła </a:t>
            </a:r>
            <a:r>
              <a:rPr lang="pl-PL" sz="2000" dirty="0" smtClean="0">
                <a:solidFill>
                  <a:srgbClr val="C00000"/>
                </a:solidFill>
              </a:rPr>
              <a:t>więcej niż jednej drogi,</a:t>
            </a:r>
            <a:r>
              <a:rPr lang="pl-PL" sz="2000" dirty="0" smtClean="0"/>
              <a:t> punkty przyznaje się, </a:t>
            </a:r>
            <a:r>
              <a:rPr lang="pl-PL" sz="2000" dirty="0" smtClean="0">
                <a:solidFill>
                  <a:srgbClr val="C00000"/>
                </a:solidFill>
              </a:rPr>
              <a:t>jeżeli kryteria wyboru są spełnione w odniesieniu do wszystkich dróg </a:t>
            </a:r>
            <a:r>
              <a:rPr lang="pl-PL" sz="2000" dirty="0" smtClean="0"/>
              <a:t>objętych operacją.</a:t>
            </a:r>
          </a:p>
          <a:p>
            <a:pPr lvl="0" algn="just"/>
            <a:endParaRPr lang="pl-PL" sz="2000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l-PL" sz="2000" dirty="0"/>
              <a:t>Kolejność przysługiwania pomocy jest ustalana od operacji, która uzyskała </a:t>
            </a:r>
            <a:r>
              <a:rPr lang="pl-PL" sz="2000" dirty="0">
                <a:solidFill>
                  <a:srgbClr val="C00000"/>
                </a:solidFill>
              </a:rPr>
              <a:t>największą liczbę punktów</a:t>
            </a:r>
            <a:r>
              <a:rPr lang="pl-PL" sz="2000" dirty="0"/>
              <a:t>, do operacji, która uzyskała najmniejszą liczbę punktów.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pl-PL" sz="2000" dirty="0" smtClean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956867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Ocena punktowa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pl-PL" sz="2000" dirty="0" smtClean="0"/>
              <a:t>W przypadku operacji, które uzyskały taką samą liczbę punktów, o kolejności przyznawania pomocy decyduje </a:t>
            </a:r>
            <a:r>
              <a:rPr lang="pl-PL" sz="2000" dirty="0" smtClean="0">
                <a:solidFill>
                  <a:srgbClr val="C00000"/>
                </a:solidFill>
              </a:rPr>
              <a:t>wysokość dochodu </a:t>
            </a:r>
            <a:r>
              <a:rPr lang="pl-PL" sz="2000" dirty="0" smtClean="0"/>
              <a:t>podmiotu ubiegającego się                               o przyznanie pomocy obliczona zgodnie z ust. 1 pkt 1, przy czym pierwszeństwo w uzyskaniu pomocy, ma operacja, która będzie realizowana przez podmiot                           o niższym dochodzie.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pl-PL" sz="2000" dirty="0" smtClean="0"/>
          </a:p>
          <a:p>
            <a:pPr marL="357188" lvl="0" indent="-357188" algn="just">
              <a:buFont typeface="Wingdings" panose="05000000000000000000" pitchFamily="2" charset="2"/>
              <a:buChar char="Ø"/>
            </a:pPr>
            <a:r>
              <a:rPr lang="pl-PL" sz="2000" dirty="0" smtClean="0"/>
              <a:t>Pomoc może być przyznana na operacje, które uzyskały co najmniej </a:t>
            </a:r>
            <a:r>
              <a:rPr lang="pl-PL" sz="2000" b="1" dirty="0" smtClean="0">
                <a:solidFill>
                  <a:srgbClr val="C00000"/>
                </a:solidFill>
              </a:rPr>
              <a:t>8 punktów.</a:t>
            </a:r>
            <a:endParaRPr lang="pl-PL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678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Lista operacji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Niezwłocznie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przyznaniu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punktów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kryteria</a:t>
            </a:r>
            <a:r>
              <a:rPr lang="pl-PL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wyboru operacji</a:t>
            </a:r>
            <a:r>
              <a:rPr lang="pl-PL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sporządza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podaje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do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publicznej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wiadomości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stronie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internetowej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urzędu</a:t>
            </a:r>
            <a:r>
              <a:rPr lang="pl-PL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marszałkowskiego</a:t>
            </a:r>
            <a:r>
              <a:rPr lang="pl-PL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ora</a:t>
            </a:r>
            <a:r>
              <a:rPr lang="pl-PL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 w </a:t>
            </a:r>
            <a:r>
              <a:rPr lang="en-US" sz="2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urzędzie</a:t>
            </a: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marszałkowskim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listę</a:t>
            </a:r>
            <a:r>
              <a:rPr lang="en-US" sz="2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2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która</a:t>
            </a:r>
            <a:r>
              <a:rPr lang="en-US" sz="2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zawiera</a:t>
            </a:r>
            <a:r>
              <a:rPr lang="en-US" sz="2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informację</a:t>
            </a:r>
            <a:r>
              <a:rPr lang="en-US" sz="2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lang="en-US" sz="2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kolejności</a:t>
            </a:r>
            <a:r>
              <a:rPr lang="en-US" sz="2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przysługiwania</a:t>
            </a:r>
            <a:r>
              <a:rPr lang="en-US" sz="2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2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 smtClean="0"/>
          </a:p>
          <a:p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46360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Zasady weryfikacji wniosku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416824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pl-PL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Jeżeli we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</a:t>
            </a:r>
            <a:r>
              <a:rPr lang="pl-PL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sku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 operację umieszczoną na liście stwierdzono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braki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wzywa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Wnioskodawcę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w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pisemnej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do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usunięcia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tych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braków</a:t>
            </a:r>
            <a:r>
              <a:rPr lang="pl-PL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r>
              <a:rPr lang="en-US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</a:t>
            </a:r>
            <a:r>
              <a:rPr lang="en-US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terminie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 </a:t>
            </a:r>
            <a:r>
              <a:rPr lang="en-US" sz="19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dni</a:t>
            </a:r>
            <a:r>
              <a:rPr lang="en-US" sz="19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dnia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doręczenia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wezwania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</a:p>
          <a:p>
            <a:pPr algn="just">
              <a:lnSpc>
                <a:spcPct val="100000"/>
              </a:lnSpc>
            </a:pPr>
            <a:endParaRPr lang="en-US" sz="19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Jeżeli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podmiot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ubiegający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usunął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wszystkich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braków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wzywa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go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ponownie</a:t>
            </a:r>
            <a:r>
              <a:rPr lang="en-US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w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pisemnej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do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usunięcia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pozostałych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braków</a:t>
            </a:r>
            <a:r>
              <a:rPr lang="en-US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r>
              <a:rPr lang="pl-PL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terminie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14 </a:t>
            </a:r>
            <a:r>
              <a:rPr lang="en-US" sz="19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dni</a:t>
            </a:r>
            <a:r>
              <a:rPr lang="en-US" sz="19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dnia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doręczenia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wezwania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 lang="pl-PL" sz="19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19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Jeżeli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Wnioskodawca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mimo</a:t>
            </a:r>
            <a:r>
              <a:rPr lang="en-US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wezwania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usunął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braków</a:t>
            </a:r>
            <a:r>
              <a:rPr lang="en-US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</a:t>
            </a:r>
            <a:r>
              <a:rPr lang="en-US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terminie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19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19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nie</a:t>
            </a:r>
            <a:r>
              <a:rPr lang="en-US" sz="19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przyznaje</a:t>
            </a:r>
            <a:r>
              <a:rPr lang="en-US" sz="19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o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czym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informuje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pl-PL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</a:t>
            </a:r>
            <a:r>
              <a:rPr lang="en-US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pisemnej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podmiot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ubiegający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się</a:t>
            </a:r>
            <a:r>
              <a:rPr lang="pl-PL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przyznanie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podając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przyczyny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odmowy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przyznania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19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</a:p>
          <a:p>
            <a:pPr algn="just"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27568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Zasady weryfikacji wniosku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Urząd marszałkowski p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zakończeniu sprawdzenia spełniania warunków przyznania pomocy, niezwłocznie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aktualizuje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podaje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publicznej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wiadomości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listę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stronie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internetowej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urzędu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marszałkowskiego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oraz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urzędzie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marszałkowskim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wskazując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           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spełniające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warunki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przyznania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pl-PL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678740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3059832" y="1483668"/>
            <a:ext cx="33712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/>
              <a:t>Beneficjenci pomocy</a:t>
            </a:r>
            <a:endParaRPr lang="pl-PL" sz="2400" dirty="0"/>
          </a:p>
        </p:txBody>
      </p:sp>
      <p:sp>
        <p:nvSpPr>
          <p:cNvPr id="13" name="Prostokąt 12"/>
          <p:cNvSpPr/>
          <p:nvPr/>
        </p:nvSpPr>
        <p:spPr>
          <a:xfrm>
            <a:off x="2339752" y="2780927"/>
            <a:ext cx="6336704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eaLnBrk="1" hangingPunct="1">
              <a:lnSpc>
                <a:spcPct val="140000"/>
              </a:lnSpc>
              <a:buFont typeface="Arial" charset="0"/>
              <a:buAutoNum type="arabicPeriod"/>
            </a:pPr>
            <a:r>
              <a:rPr lang="pl-PL" sz="2800" b="1" dirty="0" smtClean="0"/>
              <a:t>Gmina</a:t>
            </a:r>
          </a:p>
          <a:p>
            <a:pPr marL="514350" indent="-514350" eaLnBrk="1" hangingPunct="1">
              <a:lnSpc>
                <a:spcPct val="140000"/>
              </a:lnSpc>
              <a:buFont typeface="Arial" charset="0"/>
              <a:buAutoNum type="arabicPeriod"/>
            </a:pPr>
            <a:r>
              <a:rPr lang="pl-PL" sz="2800" b="1" dirty="0" smtClean="0"/>
              <a:t>Związek międzygminny</a:t>
            </a:r>
          </a:p>
          <a:p>
            <a:pPr marL="514350" indent="-514350" eaLnBrk="1" hangingPunct="1">
              <a:lnSpc>
                <a:spcPct val="140000"/>
              </a:lnSpc>
              <a:buFont typeface="Arial" charset="0"/>
              <a:buAutoNum type="arabicPeriod"/>
            </a:pPr>
            <a:r>
              <a:rPr lang="pl-PL" sz="2800" b="1" dirty="0" smtClean="0"/>
              <a:t>Powiat</a:t>
            </a:r>
          </a:p>
          <a:p>
            <a:pPr marL="514350" indent="-514350" eaLnBrk="1" hangingPunct="1">
              <a:lnSpc>
                <a:spcPct val="140000"/>
              </a:lnSpc>
              <a:buFont typeface="Arial" charset="0"/>
              <a:buAutoNum type="arabicPeriod"/>
            </a:pPr>
            <a:r>
              <a:rPr lang="pl-PL" sz="2800" b="1" dirty="0" smtClean="0"/>
              <a:t>Związek powiatów</a:t>
            </a:r>
          </a:p>
        </p:txBody>
      </p:sp>
    </p:spTree>
    <p:extLst>
      <p:ext uri="{BB962C8B-B14F-4D97-AF65-F5344CB8AC3E}">
        <p14:creationId xmlns:p14="http://schemas.microsoft.com/office/powerpoint/2010/main" val="3714638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Umowa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terminie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6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miesięcy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od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dnia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w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którym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upływa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termin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składania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wniosków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przyznanie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pomocy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urząd marszałkowski: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560" indent="-457200" algn="just">
              <a:lnSpc>
                <a:spcPct val="100000"/>
              </a:lnSpc>
              <a:buClr>
                <a:srgbClr val="000000"/>
              </a:buClr>
              <a:buFont typeface="+mj-lt"/>
              <a:buAutoNum type="arabicParenR"/>
            </a:pP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Wzywa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podmiot ubiegający się o przyznanie pomocy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zawarcia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umowy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przypadku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pozytywn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ego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rozpatrz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</a:t>
            </a:r>
            <a:r>
              <a:rPr lang="pl-PL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ia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wniosku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przyznanie pomocy;</a:t>
            </a: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560" indent="-457200" algn="just">
              <a:lnSpc>
                <a:spcPct val="100000"/>
              </a:lnSpc>
              <a:buClr>
                <a:srgbClr val="000000"/>
              </a:buClr>
              <a:buFont typeface="+mj-lt"/>
              <a:buAutoNum type="arabicParenR"/>
            </a:pP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Informuje podmiot ubiegający się o przyznanie pomocy                   o odmowie jej przyznania – w przypadku, gdy nie są spełnione warunki przyznania pomocy.</a:t>
            </a: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en-US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UMOWA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przyznanie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pomocy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jest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zawierana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przez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Samorząd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Województwa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kolejności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wynikającej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                          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z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zaktualizowanej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listy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operacji.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21876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tabLst>
                <a:tab pos="296863" algn="l"/>
                <a:tab pos="744538" algn="l"/>
                <a:tab pos="1193800" algn="l"/>
                <a:tab pos="1643063" algn="l"/>
                <a:tab pos="2092325" algn="l"/>
                <a:tab pos="2541588" algn="l"/>
                <a:tab pos="2990850" algn="l"/>
                <a:tab pos="3440113" algn="l"/>
                <a:tab pos="3889375" algn="l"/>
                <a:tab pos="4338638" algn="l"/>
                <a:tab pos="4787900" algn="l"/>
                <a:tab pos="5237163" algn="l"/>
                <a:tab pos="5686425" algn="l"/>
                <a:tab pos="6135688" algn="l"/>
                <a:tab pos="6584950" algn="l"/>
                <a:tab pos="7034213" algn="l"/>
                <a:tab pos="7483475" algn="l"/>
                <a:tab pos="7932738" algn="l"/>
                <a:tab pos="8382000" algn="l"/>
                <a:tab pos="8831263" algn="l"/>
                <a:tab pos="9280525" algn="l"/>
              </a:tabLst>
            </a:pPr>
            <a:endParaRPr lang="pl-PL" sz="2400" dirty="0" smtClean="0">
              <a:ea typeface="MS Gothic" pitchFamily="49" charset="-128"/>
            </a:endParaRPr>
          </a:p>
          <a:p>
            <a:pPr algn="ctr">
              <a:lnSpc>
                <a:spcPct val="100000"/>
              </a:lnSpc>
            </a:pPr>
            <a:r>
              <a:rPr lang="pl-PL" sz="2400" dirty="0">
                <a:solidFill>
                  <a:srgbClr val="000000"/>
                </a:solidFill>
              </a:rPr>
              <a:t>Formularz </a:t>
            </a:r>
            <a:r>
              <a:rPr lang="pl-PL" sz="2400" dirty="0" smtClean="0">
                <a:solidFill>
                  <a:srgbClr val="000000"/>
                </a:solidFill>
              </a:rPr>
              <a:t>umowy udostępniony </a:t>
            </a:r>
            <a:r>
              <a:rPr lang="pl-PL" sz="2400" dirty="0">
                <a:solidFill>
                  <a:srgbClr val="000000"/>
                </a:solidFill>
              </a:rPr>
              <a:t>jest na stronie internetowej Urzędu Marszałkowskiego </a:t>
            </a:r>
            <a:r>
              <a:rPr lang="pl-PL" sz="2400" dirty="0">
                <a:solidFill>
                  <a:srgbClr val="002060"/>
                </a:solidFill>
              </a:rPr>
              <a:t> </a:t>
            </a:r>
            <a:r>
              <a:rPr lang="en-US" sz="2800" i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www.opolskie.pl  </a:t>
            </a:r>
            <a:endParaRPr lang="en-US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 </a:t>
            </a:r>
            <a:r>
              <a:rPr lang="en-US" sz="2400" i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zakładce</a:t>
            </a:r>
            <a:r>
              <a:rPr lang="en-US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Fundusze UE</a:t>
            </a:r>
            <a:r>
              <a:rPr lang="en-US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/PROW 2014-2020</a:t>
            </a:r>
            <a:r>
              <a:rPr lang="pl-PL" sz="24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/Nabory wniosków/dokumenty</a:t>
            </a:r>
          </a:p>
          <a:p>
            <a:pPr algn="ctr">
              <a:lnSpc>
                <a:spcPct val="100000"/>
              </a:lnSpc>
            </a:pPr>
            <a:r>
              <a:rPr lang="pl-PL" sz="2400" i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Budowa lub modernizacja dróg lokalnych</a:t>
            </a:r>
            <a:endParaRPr lang="pl-PL" sz="2400" dirty="0">
              <a:solidFill>
                <a:srgbClr val="FF0000"/>
              </a:solidFill>
            </a:endParaRPr>
          </a:p>
          <a:p>
            <a:pPr algn="ctr">
              <a:spcBef>
                <a:spcPts val="600"/>
              </a:spcBef>
              <a:tabLst>
                <a:tab pos="296863" algn="l"/>
                <a:tab pos="744538" algn="l"/>
                <a:tab pos="1193800" algn="l"/>
                <a:tab pos="1643063" algn="l"/>
                <a:tab pos="2092325" algn="l"/>
                <a:tab pos="2541588" algn="l"/>
                <a:tab pos="2990850" algn="l"/>
                <a:tab pos="3440113" algn="l"/>
                <a:tab pos="3889375" algn="l"/>
                <a:tab pos="4338638" algn="l"/>
                <a:tab pos="4787900" algn="l"/>
                <a:tab pos="5237163" algn="l"/>
                <a:tab pos="5686425" algn="l"/>
                <a:tab pos="6135688" algn="l"/>
                <a:tab pos="6584950" algn="l"/>
                <a:tab pos="7034213" algn="l"/>
                <a:tab pos="7483475" algn="l"/>
                <a:tab pos="7932738" algn="l"/>
                <a:tab pos="8382000" algn="l"/>
                <a:tab pos="8831263" algn="l"/>
                <a:tab pos="9280525" algn="l"/>
              </a:tabLst>
            </a:pPr>
            <a:endParaRPr lang="pl-PL" sz="2400" dirty="0">
              <a:ea typeface="MS Gothic" pitchFamily="49" charset="-128"/>
            </a:endParaRPr>
          </a:p>
          <a:p>
            <a:pPr algn="ctr">
              <a:spcBef>
                <a:spcPts val="600"/>
              </a:spcBef>
              <a:tabLst>
                <a:tab pos="296863" algn="l"/>
                <a:tab pos="744538" algn="l"/>
                <a:tab pos="1193800" algn="l"/>
                <a:tab pos="1643063" algn="l"/>
                <a:tab pos="2092325" algn="l"/>
                <a:tab pos="2541588" algn="l"/>
                <a:tab pos="2990850" algn="l"/>
                <a:tab pos="3440113" algn="l"/>
                <a:tab pos="3889375" algn="l"/>
                <a:tab pos="4338638" algn="l"/>
                <a:tab pos="4787900" algn="l"/>
                <a:tab pos="5237163" algn="l"/>
                <a:tab pos="5686425" algn="l"/>
                <a:tab pos="6135688" algn="l"/>
                <a:tab pos="6584950" algn="l"/>
                <a:tab pos="7034213" algn="l"/>
                <a:tab pos="7483475" algn="l"/>
                <a:tab pos="7932738" algn="l"/>
                <a:tab pos="8382000" algn="l"/>
                <a:tab pos="8831263" algn="l"/>
                <a:tab pos="9280525" algn="l"/>
              </a:tabLst>
            </a:pPr>
            <a:endParaRPr lang="pl-PL" sz="2400" dirty="0" smtClean="0">
              <a:ea typeface="MS Gothic" pitchFamily="49" charset="-128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tabLst>
                <a:tab pos="296863" algn="l"/>
                <a:tab pos="744538" algn="l"/>
                <a:tab pos="1193800" algn="l"/>
                <a:tab pos="1643063" algn="l"/>
                <a:tab pos="2092325" algn="l"/>
                <a:tab pos="2541588" algn="l"/>
                <a:tab pos="2990850" algn="l"/>
                <a:tab pos="3440113" algn="l"/>
                <a:tab pos="3889375" algn="l"/>
                <a:tab pos="4338638" algn="l"/>
                <a:tab pos="4787900" algn="l"/>
                <a:tab pos="5237163" algn="l"/>
                <a:tab pos="5686425" algn="l"/>
                <a:tab pos="6135688" algn="l"/>
                <a:tab pos="6584950" algn="l"/>
                <a:tab pos="7034213" algn="l"/>
                <a:tab pos="7483475" algn="l"/>
                <a:tab pos="7932738" algn="l"/>
                <a:tab pos="8382000" algn="l"/>
                <a:tab pos="8831263" algn="l"/>
                <a:tab pos="9280525" algn="l"/>
              </a:tabLst>
            </a:pP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72078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CustomShape 1"/>
          <p:cNvSpPr/>
          <p:nvPr/>
        </p:nvSpPr>
        <p:spPr>
          <a:xfrm>
            <a:off x="0" y="0"/>
            <a:ext cx="9119880" cy="684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0" name="CustomShape 2"/>
          <p:cNvSpPr/>
          <p:nvPr/>
        </p:nvSpPr>
        <p:spPr>
          <a:xfrm>
            <a:off x="0" y="0"/>
            <a:ext cx="9119880" cy="684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1" name="CustomShape 3"/>
          <p:cNvSpPr/>
          <p:nvPr/>
        </p:nvSpPr>
        <p:spPr>
          <a:xfrm>
            <a:off x="0" y="0"/>
            <a:ext cx="9119880" cy="684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4" name="CustomShape 4"/>
          <p:cNvSpPr/>
          <p:nvPr/>
        </p:nvSpPr>
        <p:spPr>
          <a:xfrm>
            <a:off x="1547640" y="1340640"/>
            <a:ext cx="676836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Lucida Sans Unicode"/>
              </a:rPr>
              <a:t>Załączniki</a:t>
            </a:r>
            <a:r>
              <a:rPr lang="en-US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Lucida Sans Unicode"/>
              </a:rPr>
              <a:t> do </a:t>
            </a:r>
            <a:r>
              <a:rPr lang="en-US" sz="24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Lucida Sans Unicode"/>
              </a:rPr>
              <a:t>umowy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65" name="CustomShape 5"/>
          <p:cNvSpPr/>
          <p:nvPr/>
        </p:nvSpPr>
        <p:spPr>
          <a:xfrm>
            <a:off x="1331640" y="1796760"/>
            <a:ext cx="7812360" cy="451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Załącznikami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stanowiącymi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integralną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część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umowy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są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85840" indent="-285480" algn="just" fontAlgn="auto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Font typeface="Wingdings" charset="2"/>
              <a:buChar char=""/>
            </a:pPr>
            <a:r>
              <a:rPr lang="en-US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Załącznik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nr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1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-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Zestawienie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rzeczowo-finansowe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operacji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85840" indent="-285480" algn="just" fontAlgn="auto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Font typeface="Wingdings" charset="2"/>
              <a:buChar char=""/>
            </a:pPr>
            <a:r>
              <a:rPr lang="en-US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Załącznik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nr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2 -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Wykaz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działek</a:t>
            </a:r>
            <a:r>
              <a:rPr lang="pl-P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ewidencyjnych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których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realizowana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będzie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operacja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trwale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związana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z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nieruchomością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85840" indent="-285480" algn="just" fontAlgn="auto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Font typeface="Wingdings" charset="2"/>
              <a:buChar char=""/>
            </a:pPr>
            <a:r>
              <a:rPr lang="en-US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Załącznik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nr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l-PL" spc="-1" dirty="0" smtClean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3</a:t>
            </a:r>
            <a:r>
              <a:rPr lang="en-US" spc="-1" dirty="0" smtClean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–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Kary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administracyjne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za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naruszeni</a:t>
            </a:r>
            <a:r>
              <a:rPr lang="pl-P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przepisów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l-P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                 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zamówieniach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publicznych</a:t>
            </a:r>
            <a:r>
              <a:rPr lang="pl-P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dla postępowań o udzielenie zamówienia publicznego wszczętych przed dniem wejścia w życie przepisów                          o zmianie ustawy – Prawo zamówień publicznych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285840" indent="-285480" algn="just" fontAlgn="auto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Font typeface="Wingdings" charset="2"/>
              <a:buChar char=""/>
            </a:pPr>
            <a:r>
              <a:rPr lang="en-US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Załącznik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 err="1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nr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l-PL" spc="-1" dirty="0" smtClean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4</a:t>
            </a:r>
            <a:r>
              <a:rPr lang="en-US" spc="-1" dirty="0" smtClean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</a:rPr>
              <a:t>– </a:t>
            </a:r>
            <a:r>
              <a:rPr lang="pl-P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Kary administracyjne za naruszenia przepisów</a:t>
            </a:r>
            <a:r>
              <a:rPr lang="pl-P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l-P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                           o zamówieniach publicznych wszczętych od dnia wejścia w życie przepisów o zmianie ustawy – Prawo zamówień publicznych.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1741307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Podpisanie umowy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przypadku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pozytywnego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rozpatrzenia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wniosku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                                       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o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przyznanie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pomocy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,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Wnioskodawcy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wyznacza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się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termin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zawarcia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umowy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,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nie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dłuższy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niż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14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dni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od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dnia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otrzymania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wezwania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.</a:t>
            </a:r>
            <a:endParaRPr lang="pl-PL" sz="2000" spc="-1" dirty="0">
              <a:solidFill>
                <a:srgbClr val="C00000"/>
              </a:solidFill>
              <a:uFill>
                <a:solidFill>
                  <a:srgbClr val="FFFFFF"/>
                </a:solidFill>
              </a:uFill>
              <a:latin typeface="Arial"/>
              <a:ea typeface="MS Gothic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 przypadku g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dy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wnioskodawca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stawił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się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                                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wyznaczonym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terminie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celu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zawarcia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umowy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albo odmówił jej podpisania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,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pomocy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nie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przyznaje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się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,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chyba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,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że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Wnioskodawca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pl-PL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zawar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ł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umowę </a:t>
            </a:r>
            <a:r>
              <a:rPr lang="en-US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innym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terminie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: 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280" lvl="1" indent="-3427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"/>
            </a:pP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uzgodnionym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z urzędem marszałkowskim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przed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upływem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terminu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wyznaczonego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w wezwaniu,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
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wyznaczonym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Wnioskodawcy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i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nie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dłuższym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niż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7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dni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od </a:t>
            </a:r>
            <a:r>
              <a:rPr lang="en-US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dnia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 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S Gothic"/>
              </a:rPr>
              <a:t>terminu wyznaczonego w wezwaniu.</a:t>
            </a:r>
            <a:endParaRPr lang="en-US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82752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pl-PL" sz="2800" dirty="0" smtClean="0">
                <a:solidFill>
                  <a:srgbClr val="000000"/>
                </a:solidFill>
              </a:rPr>
              <a:t>              Dziękuję za uwagę</a:t>
            </a:r>
            <a:endParaRPr lang="pl-PL" sz="2800" dirty="0">
              <a:solidFill>
                <a:srgbClr val="FF0000"/>
              </a:solidFill>
            </a:endParaRPr>
          </a:p>
          <a:p>
            <a:pPr algn="ctr">
              <a:spcBef>
                <a:spcPts val="600"/>
              </a:spcBef>
              <a:tabLst>
                <a:tab pos="296863" algn="l"/>
                <a:tab pos="744538" algn="l"/>
                <a:tab pos="1193800" algn="l"/>
                <a:tab pos="1643063" algn="l"/>
                <a:tab pos="2092325" algn="l"/>
                <a:tab pos="2541588" algn="l"/>
                <a:tab pos="2990850" algn="l"/>
                <a:tab pos="3440113" algn="l"/>
                <a:tab pos="3889375" algn="l"/>
                <a:tab pos="4338638" algn="l"/>
                <a:tab pos="4787900" algn="l"/>
                <a:tab pos="5237163" algn="l"/>
                <a:tab pos="5686425" algn="l"/>
                <a:tab pos="6135688" algn="l"/>
                <a:tab pos="6584950" algn="l"/>
                <a:tab pos="7034213" algn="l"/>
                <a:tab pos="7483475" algn="l"/>
                <a:tab pos="7932738" algn="l"/>
                <a:tab pos="8382000" algn="l"/>
                <a:tab pos="8831263" algn="l"/>
                <a:tab pos="9280525" algn="l"/>
              </a:tabLst>
            </a:pPr>
            <a:endParaRPr lang="pl-PL" sz="2400" dirty="0">
              <a:ea typeface="MS Gothic" pitchFamily="49" charset="-128"/>
            </a:endParaRPr>
          </a:p>
          <a:p>
            <a:pPr algn="ctr">
              <a:spcBef>
                <a:spcPts val="600"/>
              </a:spcBef>
              <a:tabLst>
                <a:tab pos="296863" algn="l"/>
                <a:tab pos="744538" algn="l"/>
                <a:tab pos="1193800" algn="l"/>
                <a:tab pos="1643063" algn="l"/>
                <a:tab pos="2092325" algn="l"/>
                <a:tab pos="2541588" algn="l"/>
                <a:tab pos="2990850" algn="l"/>
                <a:tab pos="3440113" algn="l"/>
                <a:tab pos="3889375" algn="l"/>
                <a:tab pos="4338638" algn="l"/>
                <a:tab pos="4787900" algn="l"/>
                <a:tab pos="5237163" algn="l"/>
                <a:tab pos="5686425" algn="l"/>
                <a:tab pos="6135688" algn="l"/>
                <a:tab pos="6584950" algn="l"/>
                <a:tab pos="7034213" algn="l"/>
                <a:tab pos="7483475" algn="l"/>
                <a:tab pos="7932738" algn="l"/>
                <a:tab pos="8382000" algn="l"/>
                <a:tab pos="8831263" algn="l"/>
                <a:tab pos="9280525" algn="l"/>
              </a:tabLst>
            </a:pPr>
            <a:endParaRPr lang="pl-PL" sz="2400" dirty="0" smtClean="0">
              <a:ea typeface="MS Gothic" pitchFamily="49" charset="-128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tabLst>
                <a:tab pos="296863" algn="l"/>
                <a:tab pos="744538" algn="l"/>
                <a:tab pos="1193800" algn="l"/>
                <a:tab pos="1643063" algn="l"/>
                <a:tab pos="2092325" algn="l"/>
                <a:tab pos="2541588" algn="l"/>
                <a:tab pos="2990850" algn="l"/>
                <a:tab pos="3440113" algn="l"/>
                <a:tab pos="3889375" algn="l"/>
                <a:tab pos="4338638" algn="l"/>
                <a:tab pos="4787900" algn="l"/>
                <a:tab pos="5237163" algn="l"/>
                <a:tab pos="5686425" algn="l"/>
                <a:tab pos="6135688" algn="l"/>
                <a:tab pos="6584950" algn="l"/>
                <a:tab pos="7034213" algn="l"/>
                <a:tab pos="7483475" algn="l"/>
                <a:tab pos="7932738" algn="l"/>
                <a:tab pos="8382000" algn="l"/>
                <a:tab pos="8831263" algn="l"/>
                <a:tab pos="9280525" algn="l"/>
              </a:tabLst>
            </a:pP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752" y="2708920"/>
            <a:ext cx="3646683" cy="243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19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1835696" y="2708920"/>
            <a:ext cx="5958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3600" b="1" dirty="0" smtClean="0">
                <a:solidFill>
                  <a:srgbClr val="002060"/>
                </a:solidFill>
                <a:ea typeface="MS Gothic" pitchFamily="49" charset="-128"/>
              </a:rPr>
              <a:t>Warunki ubiegania się </a:t>
            </a:r>
            <a:br>
              <a:rPr lang="pl-PL" sz="3600" b="1" dirty="0" smtClean="0">
                <a:solidFill>
                  <a:srgbClr val="002060"/>
                </a:solidFill>
                <a:ea typeface="MS Gothic" pitchFamily="49" charset="-128"/>
              </a:rPr>
            </a:br>
            <a:r>
              <a:rPr lang="pl-PL" sz="3600" b="1" dirty="0" smtClean="0">
                <a:solidFill>
                  <a:srgbClr val="002060"/>
                </a:solidFill>
                <a:ea typeface="MS Gothic" pitchFamily="49" charset="-128"/>
              </a:rPr>
              <a:t>o przyznanie pomocy</a:t>
            </a:r>
            <a:endParaRPr lang="pl-PL" sz="3600" b="1" dirty="0">
              <a:solidFill>
                <a:srgbClr val="002060"/>
              </a:solidFill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6072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2921548" y="1340768"/>
            <a:ext cx="4530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Warunki przyznania pomocy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pl-PL" sz="2000" b="1" dirty="0" smtClean="0"/>
              <a:t>Operacja oprócz warunków określonych </a:t>
            </a:r>
            <a:br>
              <a:rPr lang="pl-PL" sz="2000" b="1" dirty="0" smtClean="0"/>
            </a:br>
            <a:r>
              <a:rPr lang="pl-PL" sz="2000" b="1" dirty="0" smtClean="0"/>
              <a:t>w PROW 2014-2020 i ustawie spełnia następujące warunki:</a:t>
            </a:r>
          </a:p>
          <a:p>
            <a:pPr marL="457200" indent="-457200" algn="just" eaLnBrk="1" hangingPunct="1">
              <a:buFont typeface="Arial" charset="0"/>
              <a:buAutoNum type="arabicPeriod"/>
            </a:pPr>
            <a:endParaRPr lang="pl-PL" sz="2000" dirty="0" smtClean="0"/>
          </a:p>
          <a:p>
            <a:pPr marL="457200" indent="-457200" algn="just" eaLnBrk="1" hangingPunct="1">
              <a:buFont typeface="Arial" charset="0"/>
              <a:buAutoNum type="arabicPeriod"/>
            </a:pPr>
            <a:r>
              <a:rPr lang="pl-PL" sz="2000" dirty="0" smtClean="0"/>
              <a:t>Będzie realizowana w zakresie budowy lub przebudowy dróg gminnych, powiatowych lub wewnętrznych lub odcinków tych dróg;</a:t>
            </a:r>
          </a:p>
          <a:p>
            <a:pPr marL="457200" indent="-457200" algn="just" eaLnBrk="1" hangingPunct="1">
              <a:buFont typeface="Arial" charset="0"/>
              <a:buAutoNum type="arabicPeriod"/>
            </a:pPr>
            <a:r>
              <a:rPr lang="pl-PL" sz="2000" dirty="0" smtClean="0"/>
              <a:t>Koszty kwalifikowalne operacji nie będą współfinansowane w drodze wkładu z funduszy strukturalnych, Funduszu Spójności lub jakiegokolwiek innego unijnego instrumentu finansowego oraz innych programów przeznaczonych na inwestycje drogowe;</a:t>
            </a:r>
          </a:p>
        </p:txBody>
      </p:sp>
    </p:spTree>
    <p:extLst>
      <p:ext uri="{BB962C8B-B14F-4D97-AF65-F5344CB8AC3E}">
        <p14:creationId xmlns:p14="http://schemas.microsoft.com/office/powerpoint/2010/main" val="869183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2921548" y="1340768"/>
            <a:ext cx="4530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Warunki przyznania pomocy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+mj-lt"/>
              <a:buAutoNum type="arabicPeriod" startAt="3"/>
            </a:pPr>
            <a:r>
              <a:rPr lang="pl-PL" sz="2000" dirty="0" smtClean="0"/>
              <a:t>Będzie realizowana nie więcej niż w dwóch etapach,                  a </a:t>
            </a:r>
            <a:r>
              <a:rPr lang="pl-PL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wykonanie zakresu rzeczowego oraz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l-PL" sz="2000" dirty="0" smtClean="0"/>
              <a:t>złożenie wniosku o płatność końcową, </a:t>
            </a:r>
            <a:r>
              <a:rPr lang="pl-PL" sz="2000" dirty="0"/>
              <a:t>licząc od dnia podpisania umowy, </a:t>
            </a:r>
            <a:r>
              <a:rPr lang="pl-PL" sz="2000" dirty="0" smtClean="0"/>
              <a:t>nastąpi nie później niż: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l-PL" sz="2000" dirty="0" smtClean="0"/>
              <a:t>w terminie </a:t>
            </a:r>
            <a:r>
              <a:rPr lang="pl-PL" sz="2000" dirty="0" smtClean="0">
                <a:solidFill>
                  <a:srgbClr val="C00000"/>
                </a:solidFill>
              </a:rPr>
              <a:t>24 miesięcy </a:t>
            </a:r>
            <a:r>
              <a:rPr lang="pl-PL" sz="2000" dirty="0" smtClean="0"/>
              <a:t>(dla operacji jedno etapowej)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l-PL" sz="2000" dirty="0"/>
              <a:t>w</a:t>
            </a:r>
            <a:r>
              <a:rPr lang="pl-PL" sz="2000" dirty="0" smtClean="0"/>
              <a:t> terminie </a:t>
            </a:r>
            <a:r>
              <a:rPr lang="pl-PL" sz="2000" dirty="0" smtClean="0">
                <a:solidFill>
                  <a:srgbClr val="C00000"/>
                </a:solidFill>
              </a:rPr>
              <a:t>36 miesięcy </a:t>
            </a:r>
            <a:r>
              <a:rPr lang="pl-PL" sz="2000" dirty="0" smtClean="0"/>
              <a:t>(dla operacji dwu etapowej)</a:t>
            </a:r>
          </a:p>
          <a:p>
            <a:pPr lvl="1" algn="just"/>
            <a:r>
              <a:rPr lang="pl-PL" sz="2000" dirty="0" smtClean="0"/>
              <a:t>lecz nie później niż do dnia 30 czerwca 2023 r.;</a:t>
            </a:r>
          </a:p>
          <a:p>
            <a:pPr marL="457200" indent="-457200" algn="just" eaLnBrk="1" hangingPunct="1">
              <a:buFont typeface="+mj-lt"/>
              <a:buAutoNum type="arabicPeriod" startAt="3"/>
            </a:pPr>
            <a:endParaRPr lang="pl-PL" sz="2000" dirty="0" smtClean="0"/>
          </a:p>
          <a:p>
            <a:pPr marL="457200" indent="-457200" algn="just" eaLnBrk="1" hangingPunct="1">
              <a:buFont typeface="+mj-lt"/>
              <a:buAutoNum type="arabicPeriod" startAt="3"/>
            </a:pPr>
            <a:r>
              <a:rPr lang="pl-PL" sz="2000" dirty="0" smtClean="0"/>
              <a:t>Będzie realizowana na obszarze należącym do: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l-PL" sz="2000" dirty="0" smtClean="0"/>
              <a:t>gminy wiejskiej, lub</a:t>
            </a:r>
            <a:endParaRPr lang="pl-PL" sz="20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l-PL" sz="2000" dirty="0" smtClean="0"/>
              <a:t>gminy miejsko-wiejskiej, </a:t>
            </a:r>
            <a:r>
              <a:rPr lang="pl-PL" sz="2000" dirty="0"/>
              <a:t>z wyłączeniem miast liczących powyżej </a:t>
            </a:r>
            <a:r>
              <a:rPr lang="pl-PL" sz="2000" dirty="0">
                <a:solidFill>
                  <a:srgbClr val="C00000"/>
                </a:solidFill>
              </a:rPr>
              <a:t>5 000 </a:t>
            </a:r>
            <a:r>
              <a:rPr lang="pl-PL" sz="2000" dirty="0"/>
              <a:t>mieszkańców</a:t>
            </a:r>
            <a:r>
              <a:rPr lang="pl-PL" sz="2000" dirty="0" smtClean="0"/>
              <a:t>, lub</a:t>
            </a:r>
            <a:endParaRPr lang="pl-PL" sz="20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l-PL" sz="2000" dirty="0" smtClean="0"/>
              <a:t>gminy miejskiej, </a:t>
            </a:r>
            <a:r>
              <a:rPr lang="pl-PL" sz="2000" dirty="0"/>
              <a:t>z wyłączeniem miejscowości liczących powyżej </a:t>
            </a:r>
            <a:r>
              <a:rPr lang="pl-PL" sz="2000" dirty="0">
                <a:solidFill>
                  <a:srgbClr val="C00000"/>
                </a:solidFill>
              </a:rPr>
              <a:t>5 000 </a:t>
            </a:r>
            <a:r>
              <a:rPr lang="pl-PL" sz="2000" dirty="0" smtClean="0"/>
              <a:t>mieszkańców;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52305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2921548" y="1340768"/>
            <a:ext cx="4530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Warunki przyznania pomocy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331640" y="1988840"/>
            <a:ext cx="7632848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+mj-lt"/>
              <a:buAutoNum type="arabicPeriod" startAt="5"/>
            </a:pPr>
            <a:r>
              <a:rPr lang="pl-PL" sz="1850" dirty="0"/>
              <a:t>Będzie realizowana na nieruchomości będącej własnością podmiotu ubiegającego się o przyznanie pomocy lub na nieruchomości, do której podmiot ten posiada udokumentowane prawo do dysponowania nią przez </a:t>
            </a:r>
            <a:r>
              <a:rPr lang="pl-PL" sz="1850" dirty="0" smtClean="0"/>
              <a:t>okres realizacji operacji oraz okres </a:t>
            </a:r>
            <a:r>
              <a:rPr lang="pl-PL" sz="1850" dirty="0"/>
              <a:t>związania z celem, tj. 5 lat od płatności końcowej na rzecz </a:t>
            </a:r>
            <a:r>
              <a:rPr lang="pl-PL" sz="1850" dirty="0" smtClean="0"/>
              <a:t>beneficjenta;</a:t>
            </a:r>
            <a:endParaRPr lang="pl-PL" sz="1850" dirty="0"/>
          </a:p>
          <a:p>
            <a:pPr marL="457200" indent="-457200" algn="just" eaLnBrk="1" hangingPunct="1">
              <a:buFont typeface="+mj-lt"/>
              <a:buAutoNum type="arabicPeriod" startAt="5"/>
            </a:pPr>
            <a:endParaRPr lang="pl-PL" sz="1850" dirty="0" smtClean="0"/>
          </a:p>
          <a:p>
            <a:pPr marL="457200" indent="-457200" algn="just" eaLnBrk="1" hangingPunct="1">
              <a:buFont typeface="+mj-lt"/>
              <a:buAutoNum type="arabicPeriod" startAt="5"/>
            </a:pPr>
            <a:r>
              <a:rPr lang="pl-PL" sz="1850" dirty="0" smtClean="0"/>
              <a:t>Będzie wynikać z ustaleń miejscowych planów zagospodarowania przestrzennego, jeżeli zostały sporządzone, albo z decyzji ostatecznej o warunkach zabudowy i zagospodarowania terenu, jeżeli uzyskanie takiej decyzji jest wymagane;</a:t>
            </a:r>
          </a:p>
          <a:p>
            <a:pPr marL="457200" indent="-457200" algn="just" eaLnBrk="1" hangingPunct="1">
              <a:buFont typeface="+mj-lt"/>
              <a:buAutoNum type="arabicPeriod" startAt="5"/>
            </a:pPr>
            <a:endParaRPr lang="pl-PL" sz="1850" dirty="0" smtClean="0"/>
          </a:p>
          <a:p>
            <a:pPr marL="457200" indent="-457200" algn="just" eaLnBrk="1" hangingPunct="1">
              <a:buFont typeface="+mj-lt"/>
              <a:buAutoNum type="arabicPeriod" startAt="5"/>
            </a:pPr>
            <a:r>
              <a:rPr lang="pl-PL" sz="1850" dirty="0" smtClean="0"/>
              <a:t>Będzie spójna z dokumentem strategicznym dotyczącym obszaru, na którym jest planowana realizacja operacji, określającym strategię rozwoju oraz obszary lub cele lokalnej polityki rozwoju;</a:t>
            </a:r>
          </a:p>
          <a:p>
            <a:pPr marL="457200" indent="-457200" algn="just" eaLnBrk="1" hangingPunct="1">
              <a:buFont typeface="+mj-lt"/>
              <a:buAutoNum type="arabicPeriod" startAt="5"/>
            </a:pPr>
            <a:endParaRPr lang="pl-PL" sz="2000" dirty="0" smtClean="0"/>
          </a:p>
          <a:p>
            <a:pPr algn="just" eaLnBrk="1" hangingPunct="1"/>
            <a:endParaRPr lang="pl-PL" sz="2000" dirty="0" smtClean="0"/>
          </a:p>
          <a:p>
            <a:pPr algn="just" eaLnBrk="1" hangingPunct="1"/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3810524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2921548" y="1340768"/>
            <a:ext cx="4530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Warunki przyznania pomocy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259632" y="1988840"/>
            <a:ext cx="7860556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 algn="just">
              <a:lnSpc>
                <a:spcPct val="100000"/>
              </a:lnSpc>
              <a:buClr>
                <a:srgbClr val="000000"/>
              </a:buClr>
            </a:pPr>
            <a:r>
              <a:rPr lang="pl-PL" sz="2000" dirty="0" smtClean="0"/>
              <a:t>8.  </a:t>
            </a:r>
            <a:r>
              <a:rPr lang="pl-PL" sz="1900" dirty="0" smtClean="0"/>
              <a:t>Suma kosztów całkowitych operacji nie przekroczy dwukrotności wysokości pomocy na tę operację ze środków </a:t>
            </a:r>
            <a:r>
              <a:rPr lang="pl-PL" sz="19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Europejskiego Funduszu Rolnego na rzecz Rozwoju Obszarów </a:t>
            </a:r>
            <a:r>
              <a:rPr lang="pl-PL" sz="19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Wiejskich;</a:t>
            </a:r>
            <a:endParaRPr lang="en-US" sz="19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 algn="just" eaLnBrk="1" hangingPunct="1">
              <a:buFont typeface="+mj-lt"/>
              <a:buAutoNum type="arabicPeriod" startAt="9"/>
            </a:pPr>
            <a:endParaRPr lang="pl-PL" sz="1900" dirty="0" smtClean="0"/>
          </a:p>
          <a:p>
            <a:pPr marL="457200" indent="-457200" algn="just" eaLnBrk="1" hangingPunct="1">
              <a:buFont typeface="+mj-lt"/>
              <a:buAutoNum type="arabicPeriod" startAt="9"/>
            </a:pPr>
            <a:r>
              <a:rPr lang="pl-PL" sz="1900" dirty="0" smtClean="0"/>
              <a:t>Będzie łączyć jednostki osadnicze z istniejącą drogą publiczną;</a:t>
            </a:r>
          </a:p>
          <a:p>
            <a:pPr marL="457200" indent="-457200" algn="just" eaLnBrk="1" hangingPunct="1">
              <a:buFont typeface="+mj-lt"/>
              <a:buAutoNum type="arabicPeriod" startAt="9"/>
            </a:pPr>
            <a:endParaRPr lang="pl-PL" sz="1900" dirty="0" smtClean="0"/>
          </a:p>
          <a:p>
            <a:pPr marL="457200" indent="-457200" algn="just" eaLnBrk="1" hangingPunct="1">
              <a:buFont typeface="+mj-lt"/>
              <a:buAutoNum type="arabicPeriod" startAt="9"/>
            </a:pPr>
            <a:r>
              <a:rPr lang="pl-PL" sz="1900" dirty="0" smtClean="0"/>
              <a:t>W przypadku gdy dotyczy drogi wewnętrznej – droga ta </a:t>
            </a:r>
            <a:br>
              <a:rPr lang="pl-PL" sz="1900" dirty="0" smtClean="0"/>
            </a:br>
            <a:r>
              <a:rPr lang="pl-PL" sz="1900" dirty="0" smtClean="0"/>
              <a:t>w wyniku realizacji operacji stanie się drogą  publiczną;</a:t>
            </a:r>
          </a:p>
          <a:p>
            <a:pPr marL="457200" indent="-457200" algn="just" eaLnBrk="1" hangingPunct="1">
              <a:buFont typeface="+mj-lt"/>
              <a:buAutoNum type="arabicPeriod" startAt="9"/>
            </a:pPr>
            <a:endParaRPr lang="pl-PL" sz="1900" dirty="0" smtClean="0"/>
          </a:p>
          <a:p>
            <a:pPr marL="457200" indent="-457200" algn="just" eaLnBrk="1" hangingPunct="1">
              <a:buFont typeface="+mj-lt"/>
              <a:buAutoNum type="arabicPeriod" startAt="9"/>
            </a:pPr>
            <a:r>
              <a:rPr lang="pl-PL" sz="1900" dirty="0" smtClean="0"/>
              <a:t>Realizacja operacji nie jest możliwa bez udziału środków publicznych</a:t>
            </a:r>
            <a:r>
              <a:rPr lang="pl-PL" sz="1900" dirty="0"/>
              <a:t>;</a:t>
            </a:r>
            <a:endParaRPr lang="pl-PL" sz="1900" dirty="0" smtClean="0"/>
          </a:p>
          <a:p>
            <a:pPr marL="457200" indent="-457200" algn="just" eaLnBrk="1" hangingPunct="1">
              <a:buFont typeface="+mj-lt"/>
              <a:buAutoNum type="arabicPeriod" startAt="9"/>
            </a:pPr>
            <a:endParaRPr lang="pl-PL" sz="1900" dirty="0" smtClean="0"/>
          </a:p>
          <a:p>
            <a:pPr marL="457200" indent="-457200" algn="just" eaLnBrk="1" hangingPunct="1">
              <a:buFont typeface="+mj-lt"/>
              <a:buAutoNum type="arabicPeriod" startAt="9"/>
            </a:pPr>
            <a:r>
              <a:rPr lang="pl-PL" sz="1900" dirty="0" smtClean="0"/>
              <a:t>Dla operacji wydano ostateczną decyzję o środowiskowych uwarunkowaniach, jeżeli jest wymagana.</a:t>
            </a:r>
          </a:p>
          <a:p>
            <a:pPr marL="457200" indent="-457200" algn="just" eaLnBrk="1" hangingPunct="1">
              <a:buFont typeface="+mj-lt"/>
              <a:buAutoNum type="arabicPeriod" startAt="9"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3139996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11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6" name="AutoShape 15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2057" name="AutoShape 19"/>
          <p:cNvSpPr>
            <a:spLocks noChangeAspect="1" noChangeArrowheads="1"/>
          </p:cNvSpPr>
          <p:nvPr/>
        </p:nvSpPr>
        <p:spPr bwMode="auto">
          <a:xfrm>
            <a:off x="0" y="0"/>
            <a:ext cx="9120188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547664" y="1340768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400" b="1" kern="0" dirty="0" smtClean="0">
                <a:ea typeface="Lucida Sans Unicode" pitchFamily="34" charset="0"/>
              </a:rPr>
              <a:t>Pomoc jest przyznawana w formie refundacji następujących kosztów kwalifikowalnych</a:t>
            </a:r>
            <a:endParaRPr lang="pl-PL" sz="2400" b="1" kern="0" dirty="0">
              <a:ea typeface="Lucida Sans Unicode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7664" y="1988840"/>
            <a:ext cx="712879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+mj-lt"/>
              <a:buAutoNum type="arabicPeriod" startAt="7"/>
            </a:pPr>
            <a:endParaRPr lang="pl-PL" dirty="0" smtClean="0"/>
          </a:p>
          <a:p>
            <a:pPr marL="457200" indent="-457200" algn="just" eaLnBrk="1" hangingPunct="1">
              <a:buFont typeface="+mj-lt"/>
              <a:buAutoNum type="arabicPeriod" startAt="7"/>
            </a:pPr>
            <a:endParaRPr lang="pl-PL" sz="2000" dirty="0"/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pl-PL" sz="2000" dirty="0" smtClean="0"/>
              <a:t>Ogólnych tj. kosztów bezpośrednio związanych                       z przygotowaniem i realizacją operacji, obejmujących      m.in. koszty sporządzania kosztorysów, projektów architektonicznych lub budowlanych, ocen lub raportów oddziaływania na środowisko, dokumentacji geologicznej lub hydrologicznej, wypisów i wyrysów z katastru nieruchomości, usług geodezyjno – kartograficznych,</a:t>
            </a:r>
          </a:p>
          <a:p>
            <a:pPr marL="457200" indent="-457200" algn="just" eaLnBrk="1" hangingPunct="1">
              <a:buFont typeface="+mj-lt"/>
              <a:buAutoNum type="arabicPeriod"/>
            </a:pPr>
            <a:endParaRPr lang="pl-PL" sz="2000" dirty="0" smtClean="0"/>
          </a:p>
          <a:p>
            <a:pPr algn="ctr" eaLnBrk="1" hangingPunct="1"/>
            <a:r>
              <a:rPr lang="pl-PL" sz="2000" dirty="0"/>
              <a:t> </a:t>
            </a:r>
            <a:r>
              <a:rPr lang="pl-PL" sz="2000" dirty="0" smtClean="0"/>
              <a:t>      </a:t>
            </a:r>
            <a:r>
              <a:rPr lang="pl-PL" sz="2000" dirty="0" smtClean="0">
                <a:solidFill>
                  <a:srgbClr val="C00000"/>
                </a:solidFill>
              </a:rPr>
              <a:t>Koszty ogólne nie mogą przekroczyć 10% pozostałych kosztów kwalifikowalnych operacji.</a:t>
            </a:r>
          </a:p>
          <a:p>
            <a:pPr marL="457200" indent="-457200" algn="just" eaLnBrk="1" hangingPunct="1">
              <a:buFont typeface="+mj-lt"/>
              <a:buAutoNum type="arabicPeriod"/>
            </a:pPr>
            <a:endParaRPr lang="pl-PL" sz="2000" dirty="0" smtClean="0"/>
          </a:p>
          <a:p>
            <a:pPr marL="457200" indent="-457200" algn="just" eaLnBrk="1" hangingPunct="1">
              <a:buFont typeface="+mj-lt"/>
              <a:buAutoNum type="arabicPeriod" startAt="2"/>
            </a:pPr>
            <a:r>
              <a:rPr lang="pl-PL" sz="2000" dirty="0" smtClean="0"/>
              <a:t>Budowy lub przebudowy drogi,</a:t>
            </a:r>
          </a:p>
          <a:p>
            <a:pPr marL="457200" indent="-457200" algn="just" eaLnBrk="1" hangingPunct="1">
              <a:buFont typeface="+mj-lt"/>
              <a:buAutoNum type="arabicPeriod" startAt="2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89000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sow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ksow</Template>
  <TotalTime>4371</TotalTime>
  <Words>2427</Words>
  <Application>Microsoft Office PowerPoint</Application>
  <PresentationFormat>Pokaz na ekranie (4:3)</PresentationFormat>
  <Paragraphs>278</Paragraphs>
  <Slides>34</Slides>
  <Notes>34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34</vt:i4>
      </vt:variant>
    </vt:vector>
  </HeadingPairs>
  <TitlesOfParts>
    <vt:vector size="46" baseType="lpstr">
      <vt:lpstr>MS Gothic</vt:lpstr>
      <vt:lpstr>Arial</vt:lpstr>
      <vt:lpstr>Calibri</vt:lpstr>
      <vt:lpstr>Courier New</vt:lpstr>
      <vt:lpstr>DejaVu Sans</vt:lpstr>
      <vt:lpstr>Lucida Sans Unicode</vt:lpstr>
      <vt:lpstr>Symbol</vt:lpstr>
      <vt:lpstr>Times New Roman</vt:lpstr>
      <vt:lpstr>Wingdings</vt:lpstr>
      <vt:lpstr>ksow</vt:lpstr>
      <vt:lpstr>Office Theme</vt:lpstr>
      <vt:lpstr>1_Office Theme</vt:lpstr>
      <vt:lpstr>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Your User Name</dc:creator>
  <cp:lastModifiedBy>Klaudia Przybyła</cp:lastModifiedBy>
  <cp:revision>679</cp:revision>
  <cp:lastPrinted>2020-08-20T08:44:18Z</cp:lastPrinted>
  <dcterms:created xsi:type="dcterms:W3CDTF">2009-03-24T14:55:14Z</dcterms:created>
  <dcterms:modified xsi:type="dcterms:W3CDTF">2020-08-20T10:15:42Z</dcterms:modified>
</cp:coreProperties>
</file>